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71" r:id="rId5"/>
  </p:sldMasterIdLst>
  <p:notesMasterIdLst>
    <p:notesMasterId r:id="rId21"/>
  </p:notesMasterIdLst>
  <p:sldIdLst>
    <p:sldId id="276" r:id="rId6"/>
    <p:sldId id="290" r:id="rId7"/>
    <p:sldId id="278" r:id="rId8"/>
    <p:sldId id="291" r:id="rId9"/>
    <p:sldId id="292" r:id="rId10"/>
    <p:sldId id="297" r:id="rId11"/>
    <p:sldId id="298" r:id="rId12"/>
    <p:sldId id="299" r:id="rId13"/>
    <p:sldId id="300" r:id="rId14"/>
    <p:sldId id="293" r:id="rId15"/>
    <p:sldId id="295" r:id="rId16"/>
    <p:sldId id="296" r:id="rId17"/>
    <p:sldId id="303" r:id="rId18"/>
    <p:sldId id="301" r:id="rId19"/>
    <p:sldId id="269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50" userDrawn="1">
          <p15:clr>
            <a:srgbClr val="A4A3A4"/>
          </p15:clr>
        </p15:guide>
        <p15:guide id="3" pos="7423" userDrawn="1">
          <p15:clr>
            <a:srgbClr val="A4A3A4"/>
          </p15:clr>
        </p15:guide>
        <p15:guide id="4" orient="horz" pos="1361" userDrawn="1">
          <p15:clr>
            <a:srgbClr val="A4A3A4"/>
          </p15:clr>
        </p15:guide>
        <p15:guide id="5" orient="horz" pos="3932" userDrawn="1">
          <p15:clr>
            <a:srgbClr val="A4A3A4"/>
          </p15:clr>
        </p15:guide>
        <p15:guide id="6" orient="horz" pos="1194" userDrawn="1">
          <p15:clr>
            <a:srgbClr val="A4A3A4"/>
          </p15:clr>
        </p15:guide>
        <p15:guide id="7" pos="2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69"/>
  </p:normalViewPr>
  <p:slideViewPr>
    <p:cSldViewPr snapToGrid="0">
      <p:cViewPr>
        <p:scale>
          <a:sx n="100" d="100"/>
          <a:sy n="100" d="100"/>
        </p:scale>
        <p:origin x="72" y="366"/>
      </p:cViewPr>
      <p:guideLst>
        <p:guide orient="horz" pos="650"/>
        <p:guide pos="7423"/>
        <p:guide orient="horz" pos="1361"/>
        <p:guide orient="horz" pos="3932"/>
        <p:guide orient="horz" pos="1194"/>
        <p:guide pos="2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3AEB5-C303-4762-90A0-AF697EB357C4}" type="datetimeFigureOut">
              <a:rPr lang="de-DE" smtClean="0"/>
              <a:t>03.01.2023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C587F-9620-41AA-8442-404D6D5976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8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9131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1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1" y="6984001"/>
            <a:ext cx="7375299" cy="216000"/>
          </a:xfrm>
        </p:spPr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8" y="6984001"/>
            <a:ext cx="1899711" cy="216000"/>
          </a:xfrm>
        </p:spPr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C76965CB-8BC6-40F7-9EE1-139D5916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386000" y="5311011"/>
            <a:ext cx="10397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Lecture topic Lecture topic Lecture topic Lecture topic Lecture topic Lecture topic</a:t>
            </a:r>
          </a:p>
        </p:txBody>
      </p:sp>
      <p:sp>
        <p:nvSpPr>
          <p:cNvPr id="23" name="Vertikaler Textplatzhalter 2">
            <a:extLst>
              <a:ext uri="{FF2B5EF4-FFF2-40B4-BE49-F238E27FC236}">
                <a16:creationId xmlns:a16="http://schemas.microsoft.com/office/drawing/2014/main" id="{6354D33E-28C2-47F2-851F-773C0FE0AB9E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386000" y="6372000"/>
            <a:ext cx="10397489" cy="25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Referent / </a:t>
            </a:r>
            <a:r>
              <a:rPr lang="en-US" err="1"/>
              <a:t>Fakultät</a:t>
            </a:r>
            <a:r>
              <a:rPr lang="en-US"/>
              <a:t> / </a:t>
            </a:r>
            <a:r>
              <a:rPr lang="en-US" err="1"/>
              <a:t>Studiengang</a:t>
            </a:r>
            <a:r>
              <a:rPr lang="en-US"/>
              <a:t> | </a:t>
            </a:r>
            <a:r>
              <a:rPr lang="en-US" err="1"/>
              <a:t>WiSe</a:t>
            </a:r>
            <a:r>
              <a:rPr lang="en-US"/>
              <a:t>/</a:t>
            </a:r>
            <a:r>
              <a:rPr lang="en-US" err="1"/>
              <a:t>SoSe</a:t>
            </a:r>
            <a:r>
              <a:rPr lang="en-US"/>
              <a:t> 2017/19</a:t>
            </a:r>
          </a:p>
        </p:txBody>
      </p:sp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0066C18D-46D1-4FD0-B624-24CB6294D971}"/>
              </a:ext>
            </a:extLst>
          </p:cNvPr>
          <p:cNvSpPr>
            <a:spLocks noGrp="1" noChangeAspect="1"/>
          </p:cNvSpPr>
          <p:nvPr>
            <p:ph type="body" orient="vert" idx="21" hasCustomPrompt="1"/>
          </p:nvPr>
        </p:nvSpPr>
        <p:spPr>
          <a:xfrm>
            <a:off x="1152000" y="4904882"/>
            <a:ext cx="128025" cy="204840"/>
          </a:xfrm>
          <a:blipFill>
            <a:blip r:embed="rId3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pic>
        <p:nvPicPr>
          <p:cNvPr id="19" name="Logo HHN">
            <a:extLst>
              <a:ext uri="{FF2B5EF4-FFF2-40B4-BE49-F238E27FC236}">
                <a16:creationId xmlns:a16="http://schemas.microsoft.com/office/drawing/2014/main" id="{E401AAA2-F595-411B-A3EF-57905A9882E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3D64421D-DBFE-41AB-A378-7DBF9C4CC7F8}"/>
              </a:ext>
            </a:extLst>
          </p:cNvPr>
          <p:cNvGrpSpPr/>
          <p:nvPr userDrawn="1"/>
        </p:nvGrpSpPr>
        <p:grpSpPr>
          <a:xfrm>
            <a:off x="406398" y="-468000"/>
            <a:ext cx="14521602" cy="1980001"/>
            <a:chOff x="304800" y="-468001"/>
            <a:chExt cx="10891200" cy="1980001"/>
          </a:xfrm>
        </p:grpSpPr>
        <p:sp>
          <p:nvSpPr>
            <p:cNvPr id="24" name="Hilfslinien">
              <a:extLst>
                <a:ext uri="{FF2B5EF4-FFF2-40B4-BE49-F238E27FC236}">
                  <a16:creationId xmlns:a16="http://schemas.microsoft.com/office/drawing/2014/main" id="{0B19D590-8202-424B-810A-BA64C30D72E3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CF7251AF-5343-4756-8000-8AB0335BAA99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A4325A29-EFA6-4867-99A1-E4058D882D4A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8" name="Kopfzeile">
              <a:extLst>
                <a:ext uri="{FF2B5EF4-FFF2-40B4-BE49-F238E27FC236}">
                  <a16:creationId xmlns:a16="http://schemas.microsoft.com/office/drawing/2014/main" id="{CD985852-8EA5-4F1F-85D6-11C67C20F991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263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160588"/>
            <a:ext cx="11377089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Short info about the content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397" y="2689225"/>
            <a:ext cx="5592527" cy="35544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2002" y="2689225"/>
            <a:ext cx="5591487" cy="35544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3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394" y="2160588"/>
            <a:ext cx="11377092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Short info about the content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690813"/>
            <a:ext cx="11377084" cy="355282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5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56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1098550"/>
            <a:ext cx="12192000" cy="5759451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88000" y="4284000"/>
            <a:ext cx="9695489" cy="1959639"/>
          </a:xfrm>
        </p:spPr>
        <p:txBody>
          <a:bodyPr vert="horz"/>
          <a:lstStyle>
            <a:lvl1pPr marL="0" marR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99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Please refer any questions to:</a:t>
            </a:r>
            <a:br>
              <a:rPr lang="en-US"/>
            </a:br>
            <a:r>
              <a:rPr lang="en-US"/>
              <a:t>Prename Name (Ribbon &gt; Increase List Level)</a:t>
            </a:r>
            <a:br>
              <a:rPr lang="en-US"/>
            </a:br>
            <a:r>
              <a:rPr lang="en-US"/>
              <a:t>Faculty of XY | Department of XY </a:t>
            </a:r>
            <a:br>
              <a:rPr lang="en-US"/>
            </a:br>
            <a:r>
              <a:rPr lang="en-US"/>
              <a:t>meike.muster@hs-heilbronn.de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087996" y="2160588"/>
            <a:ext cx="9695489" cy="1851841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Conclusion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CE84AFA-A866-402D-A07B-4A22F5614A5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6000" y="4716000"/>
            <a:ext cx="108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983600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17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3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5" name="Logo HHN">
            <a:extLst>
              <a:ext uri="{FF2B5EF4-FFF2-40B4-BE49-F238E27FC236}">
                <a16:creationId xmlns:a16="http://schemas.microsoft.com/office/drawing/2014/main" id="{294CBFEC-8F4B-4ECF-8079-424B2999F37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19" name="Regieanweisungen">
            <a:extLst>
              <a:ext uri="{FF2B5EF4-FFF2-40B4-BE49-F238E27FC236}">
                <a16:creationId xmlns:a16="http://schemas.microsoft.com/office/drawing/2014/main" id="{47D6AE76-64DF-4253-87B7-D55F6FD314DC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1" name="Hilfslinien">
              <a:extLst>
                <a:ext uri="{FF2B5EF4-FFF2-40B4-BE49-F238E27FC236}">
                  <a16:creationId xmlns:a16="http://schemas.microsoft.com/office/drawing/2014/main" id="{2E537BCA-0378-47EE-BA2E-AAE85C970D72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Zurücksetzen">
              <a:extLst>
                <a:ext uri="{FF2B5EF4-FFF2-40B4-BE49-F238E27FC236}">
                  <a16:creationId xmlns:a16="http://schemas.microsoft.com/office/drawing/2014/main" id="{AD2EC562-5E00-4380-99C6-0D2297D5D9CB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3" name="Layoutwechsel">
              <a:extLst>
                <a:ext uri="{FF2B5EF4-FFF2-40B4-BE49-F238E27FC236}">
                  <a16:creationId xmlns:a16="http://schemas.microsoft.com/office/drawing/2014/main" id="{A38E1AA6-7755-41CA-B107-5CD24E5B648D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3" name="Fußzeile">
              <a:extLst>
                <a:ext uri="{FF2B5EF4-FFF2-40B4-BE49-F238E27FC236}">
                  <a16:creationId xmlns:a16="http://schemas.microsoft.com/office/drawing/2014/main" id="{13AC3CA5-8992-43C8-9BDA-957D603ABF89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4" name="Kopfzeile">
              <a:extLst>
                <a:ext uri="{FF2B5EF4-FFF2-40B4-BE49-F238E27FC236}">
                  <a16:creationId xmlns:a16="http://schemas.microsoft.com/office/drawing/2014/main" id="{4F387B6C-D72C-4FEE-AACF-55636C11E75D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1409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-359999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7484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F57B46E9-4640-4F5B-9593-5773681046DA}"/>
              </a:ext>
            </a:extLst>
          </p:cNvPr>
          <p:cNvSpPr>
            <a:spLocks noGrp="1" noChangeAspect="1"/>
          </p:cNvSpPr>
          <p:nvPr>
            <p:ph type="body" orient="vert" idx="20" hasCustomPrompt="1"/>
          </p:nvPr>
        </p:nvSpPr>
        <p:spPr>
          <a:xfrm>
            <a:off x="1026000" y="4914406"/>
            <a:ext cx="180000" cy="288000"/>
          </a:xfrm>
          <a:blipFill>
            <a:blip r:embed="rId3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4A18A00-C4DE-4EFB-897C-5FA7DAA4A4D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7200" y="30531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PLACEHOLDER INSTITUTE LOGO load Logo via the button Insert Picture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4BA0EB51-026E-42B4-8C5C-5B7C35506F2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622400" y="30470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PLACEHOLDER INSTITUTE LOGO load Logo via the button Insert Picture</a:t>
            </a:r>
          </a:p>
        </p:txBody>
      </p:sp>
      <p:sp>
        <p:nvSpPr>
          <p:cNvPr id="22" name="Foliennummernplatzhalter 10">
            <a:extLst>
              <a:ext uri="{FF2B5EF4-FFF2-40B4-BE49-F238E27FC236}">
                <a16:creationId xmlns:a16="http://schemas.microsoft.com/office/drawing/2014/main" id="{6548D90A-54FB-4C5B-81B4-F47C54D4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9" name="Logo HHN">
            <a:extLst>
              <a:ext uri="{FF2B5EF4-FFF2-40B4-BE49-F238E27FC236}">
                <a16:creationId xmlns:a16="http://schemas.microsoft.com/office/drawing/2014/main" id="{540FD209-9B2E-49C5-ACDA-B6EF826BD8E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B6F0E48E-A197-4EA9-A895-D82AA5BE5B30}"/>
              </a:ext>
            </a:extLst>
          </p:cNvPr>
          <p:cNvGrpSpPr/>
          <p:nvPr userDrawn="1"/>
        </p:nvGrpSpPr>
        <p:grpSpPr>
          <a:xfrm>
            <a:off x="406397" y="-467999"/>
            <a:ext cx="14521603" cy="7668000"/>
            <a:chOff x="304799" y="-468000"/>
            <a:chExt cx="10891201" cy="7668000"/>
          </a:xfrm>
        </p:grpSpPr>
        <p:sp>
          <p:nvSpPr>
            <p:cNvPr id="23" name="Hilfslinien">
              <a:extLst>
                <a:ext uri="{FF2B5EF4-FFF2-40B4-BE49-F238E27FC236}">
                  <a16:creationId xmlns:a16="http://schemas.microsoft.com/office/drawing/2014/main" id="{FF34F164-C8D1-4A62-BC29-AA721AA0A69A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F7EBDEE9-DA2A-4508-8A96-E654688D2AFE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2DE5B1FC-02BE-46AD-A4B1-F6635A03B54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7" name="Fußzeile">
              <a:extLst>
                <a:ext uri="{FF2B5EF4-FFF2-40B4-BE49-F238E27FC236}">
                  <a16:creationId xmlns:a16="http://schemas.microsoft.com/office/drawing/2014/main" id="{984A414F-FD68-4017-BCB5-429CA3073215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4078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7085" y="3768205"/>
            <a:ext cx="11056403" cy="1531425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1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7081" y="5399999"/>
            <a:ext cx="11056403" cy="288000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pic>
        <p:nvPicPr>
          <p:cNvPr id="21" name="Pfeil">
            <a:extLst>
              <a:ext uri="{FF2B5EF4-FFF2-40B4-BE49-F238E27FC236}">
                <a16:creationId xmlns:a16="http://schemas.microsoft.com/office/drawing/2014/main" id="{9B7553C5-A51D-4F5E-A635-F506117CD78D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943332"/>
            <a:ext cx="180000" cy="288000"/>
          </a:xfrm>
          <a:prstGeom prst="rect">
            <a:avLst/>
          </a:prstGeom>
        </p:spPr>
      </p:pic>
      <p:sp>
        <p:nvSpPr>
          <p:cNvPr id="23" name="Foliennummernplatzhalter 10">
            <a:extLst>
              <a:ext uri="{FF2B5EF4-FFF2-40B4-BE49-F238E27FC236}">
                <a16:creationId xmlns:a16="http://schemas.microsoft.com/office/drawing/2014/main" id="{24F3020E-5E4D-4241-944A-A34A6AA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6" name="Logo HHN">
            <a:extLst>
              <a:ext uri="{FF2B5EF4-FFF2-40B4-BE49-F238E27FC236}">
                <a16:creationId xmlns:a16="http://schemas.microsoft.com/office/drawing/2014/main" id="{DC2EA3BA-E94F-491F-A263-862D23C273C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192" y="305318"/>
            <a:ext cx="1940297" cy="901976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54486513-B2F7-4A9E-9107-04DAE877CE2B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2" name="Hilfslinien">
              <a:extLst>
                <a:ext uri="{FF2B5EF4-FFF2-40B4-BE49-F238E27FC236}">
                  <a16:creationId xmlns:a16="http://schemas.microsoft.com/office/drawing/2014/main" id="{C16E8043-DA79-40F8-8D1D-AC415567D048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Zurücksetzen">
              <a:extLst>
                <a:ext uri="{FF2B5EF4-FFF2-40B4-BE49-F238E27FC236}">
                  <a16:creationId xmlns:a16="http://schemas.microsoft.com/office/drawing/2014/main" id="{26D2A6E4-2FD7-4384-A885-2C1762191ED2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5" name="Layoutwechsel">
              <a:extLst>
                <a:ext uri="{FF2B5EF4-FFF2-40B4-BE49-F238E27FC236}">
                  <a16:creationId xmlns:a16="http://schemas.microsoft.com/office/drawing/2014/main" id="{830F58C2-E9EF-47B7-A9E8-7982E763742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1" name="Fußzeile">
              <a:extLst>
                <a:ext uri="{FF2B5EF4-FFF2-40B4-BE49-F238E27FC236}">
                  <a16:creationId xmlns:a16="http://schemas.microsoft.com/office/drawing/2014/main" id="{210FA1D1-78FE-4DD8-AE03-CB8644302404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2" name="Kopfzeile">
              <a:extLst>
                <a:ext uri="{FF2B5EF4-FFF2-40B4-BE49-F238E27FC236}">
                  <a16:creationId xmlns:a16="http://schemas.microsoft.com/office/drawing/2014/main" id="{5252AE4A-CC7F-44E4-9F94-406E44784A79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91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1098550"/>
            <a:ext cx="12192000" cy="575945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30728" y="2160001"/>
            <a:ext cx="10252761" cy="153142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Subheading</a:t>
            </a:r>
            <a:br>
              <a:rPr lang="en-US"/>
            </a:br>
            <a:r>
              <a:rPr lang="en-US"/>
              <a:t>Separator page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1530728" y="3905249"/>
            <a:ext cx="10252761" cy="2338391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Additional info</a:t>
            </a:r>
          </a:p>
        </p:txBody>
      </p:sp>
      <p:pic>
        <p:nvPicPr>
          <p:cNvPr id="23" name="Pfeil">
            <a:extLst>
              <a:ext uri="{FF2B5EF4-FFF2-40B4-BE49-F238E27FC236}">
                <a16:creationId xmlns:a16="http://schemas.microsoft.com/office/drawing/2014/main" id="{BDD3B1C6-5D65-4396-8DAA-35F5FC78C81C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00" y="2376000"/>
            <a:ext cx="180000" cy="288000"/>
          </a:xfrm>
          <a:prstGeom prst="rect">
            <a:avLst/>
          </a:prstGeom>
        </p:spPr>
      </p:pic>
      <p:pic>
        <p:nvPicPr>
          <p:cNvPr id="20" name="Logo HHN">
            <a:extLst>
              <a:ext uri="{FF2B5EF4-FFF2-40B4-BE49-F238E27FC236}">
                <a16:creationId xmlns:a16="http://schemas.microsoft.com/office/drawing/2014/main" id="{1F838209-9061-4C52-A3F6-8BF3423A5D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  <p:grpSp>
        <p:nvGrpSpPr>
          <p:cNvPr id="22" name="Regieanweisungen">
            <a:extLst>
              <a:ext uri="{FF2B5EF4-FFF2-40B4-BE49-F238E27FC236}">
                <a16:creationId xmlns:a16="http://schemas.microsoft.com/office/drawing/2014/main" id="{7A76FA23-6904-44A1-AA67-E27CCD0DAE5C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4" name="Hilfslinien">
              <a:extLst>
                <a:ext uri="{FF2B5EF4-FFF2-40B4-BE49-F238E27FC236}">
                  <a16:creationId xmlns:a16="http://schemas.microsoft.com/office/drawing/2014/main" id="{FD8E7FED-134D-47A9-816B-6A45070E270E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CE65A194-BDC9-48CF-BEFE-535518FC4DA3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90A8388C-D616-4B5A-8E8B-D8A5E21F518D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2" name="Fußzeile">
              <a:extLst>
                <a:ext uri="{FF2B5EF4-FFF2-40B4-BE49-F238E27FC236}">
                  <a16:creationId xmlns:a16="http://schemas.microsoft.com/office/drawing/2014/main" id="{6AD20FC2-A2D4-4765-938F-E3B31AB19D8F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3" name="Kopfzeile">
              <a:extLst>
                <a:ext uri="{FF2B5EF4-FFF2-40B4-BE49-F238E27FC236}">
                  <a16:creationId xmlns:a16="http://schemas.microsoft.com/office/drawing/2014/main" id="{568EA491-E484-4994-AA92-839C98876B59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530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5" y="2160589"/>
            <a:ext cx="11377084" cy="40830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</a:p>
          <a:p>
            <a:pPr lvl="8"/>
            <a:r>
              <a:rPr lang="en-US" noProof="0"/>
              <a:t>Ninth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5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160588"/>
            <a:ext cx="11377084" cy="210500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  <a:endParaRPr lang="en-US"/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50172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160588"/>
            <a:ext cx="7128933" cy="408305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  <a:endParaRPr lang="en-US"/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9" y="2221920"/>
            <a:ext cx="3862920" cy="3959805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123772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47" userDrawn="1">
          <p15:clr>
            <a:srgbClr val="FBAE40"/>
          </p15:clr>
        </p15:guide>
        <p15:guide id="2" pos="4989" userDrawn="1">
          <p15:clr>
            <a:srgbClr val="FBAE40"/>
          </p15:clr>
        </p15:guide>
        <p15:guide id="3" orient="horz" pos="389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5" y="1098550"/>
            <a:ext cx="12191999" cy="5759450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 &gt;&gt; Ribbon &gt; Insert &gt; Picture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1098550"/>
            <a:ext cx="12192000" cy="5759451"/>
          </a:xfrm>
          <a:blipFill>
            <a:blip r:embed="rId2"/>
            <a:stretch>
              <a:fillRect/>
            </a:stretch>
          </a:blipFill>
        </p:spPr>
        <p:txBody>
          <a:bodyPr vert="horz" lIns="1954800" tIns="12600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marR="0" indent="0" algn="l" defTabSz="914407" rtl="0" eaLnBrk="1" fontAlgn="auto" latinLnBrk="0" hangingPunct="1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Quote on first level // </a:t>
            </a:r>
            <a:r>
              <a:rPr lang="en-US" noProof="0"/>
              <a:t>for </a:t>
            </a:r>
            <a:r>
              <a:rPr lang="en-US"/>
              <a:t>Autor &gt;&gt; Ribbon </a:t>
            </a:r>
            <a:r>
              <a:rPr lang="en-US" noProof="0"/>
              <a:t>&gt; Home &gt; Paragraph &gt; Increase List</a:t>
            </a:r>
            <a:r>
              <a:rPr lang="en-US"/>
              <a:t> </a:t>
            </a:r>
          </a:p>
          <a:p>
            <a:pPr marL="0" marR="0" lvl="1" indent="0" algn="l" defTabSz="914407" rtl="0" eaLnBrk="1" fontAlgn="auto" latinLnBrk="0" hangingPunct="1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/>
            </a:pPr>
            <a:r>
              <a:rPr lang="en-US" noProof="0"/>
              <a:t>Second level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27" name="Titel 9">
            <a:extLst>
              <a:ext uri="{FF2B5EF4-FFF2-40B4-BE49-F238E27FC236}">
                <a16:creationId xmlns:a16="http://schemas.microsoft.com/office/drawing/2014/main" id="{A0B1B76A-51B5-4F03-ACCD-EF255BF5F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68000"/>
            <a:ext cx="1386000" cy="1116000"/>
          </a:xfrm>
          <a:blipFill>
            <a:blip r:embed="rId3"/>
            <a:stretch>
              <a:fillRect/>
            </a:stretch>
          </a:blipFill>
        </p:spPr>
        <p:txBody>
          <a:bodyPr wrap="none" tIns="36000" rIns="1512000" anchor="t" anchorCtr="0"/>
          <a:lstStyle>
            <a:lvl1pPr algn="r">
              <a:defRPr sz="1000" baseline="0"/>
            </a:lvl1pPr>
          </a:lstStyle>
          <a:p>
            <a:r>
              <a:rPr lang="en-US" noProof="0"/>
              <a:t>Bitte nicht</a:t>
            </a:r>
            <a:br>
              <a:rPr lang="en-US" noProof="0"/>
            </a:br>
            <a:r>
              <a:rPr lang="en-US" noProof="0"/>
              <a:t>verschieben</a:t>
            </a:r>
          </a:p>
        </p:txBody>
      </p:sp>
      <p:pic>
        <p:nvPicPr>
          <p:cNvPr id="29" name="Logo HHN">
            <a:extLst>
              <a:ext uri="{FF2B5EF4-FFF2-40B4-BE49-F238E27FC236}">
                <a16:creationId xmlns:a16="http://schemas.microsoft.com/office/drawing/2014/main" id="{9C3514B9-049D-45E4-94CE-3CF817C1721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  <p:grpSp>
        <p:nvGrpSpPr>
          <p:cNvPr id="30" name="Regieanweisungen">
            <a:extLst>
              <a:ext uri="{FF2B5EF4-FFF2-40B4-BE49-F238E27FC236}">
                <a16:creationId xmlns:a16="http://schemas.microsoft.com/office/drawing/2014/main" id="{02481EDB-7877-4996-820C-FFEFD45C7964}"/>
              </a:ext>
            </a:extLst>
          </p:cNvPr>
          <p:cNvGrpSpPr/>
          <p:nvPr userDrawn="1"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31" name="Hilfslinien">
              <a:extLst>
                <a:ext uri="{FF2B5EF4-FFF2-40B4-BE49-F238E27FC236}">
                  <a16:creationId xmlns:a16="http://schemas.microsoft.com/office/drawing/2014/main" id="{18336903-3AE2-493A-93B4-394C8F8E2FFF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Zurücksetzen">
              <a:extLst>
                <a:ext uri="{FF2B5EF4-FFF2-40B4-BE49-F238E27FC236}">
                  <a16:creationId xmlns:a16="http://schemas.microsoft.com/office/drawing/2014/main" id="{0403CE5E-7D8E-4445-9A11-5614701AFB1F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33" name="Layoutwechsel">
              <a:extLst>
                <a:ext uri="{FF2B5EF4-FFF2-40B4-BE49-F238E27FC236}">
                  <a16:creationId xmlns:a16="http://schemas.microsoft.com/office/drawing/2014/main" id="{37E4D678-AB51-415F-A3C2-BFCB841977A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4" name="Text // Listenebene erhöhen">
              <a:extLst>
                <a:ext uri="{FF2B5EF4-FFF2-40B4-BE49-F238E27FC236}">
                  <a16:creationId xmlns:a16="http://schemas.microsoft.com/office/drawing/2014/main" id="{26941C7C-1EA8-4C84-AF9D-C1A29D4530B7}"/>
                </a:ext>
              </a:extLst>
            </p:cNvPr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35" name="Text // Listenebene verringern">
              <a:extLst>
                <a:ext uri="{FF2B5EF4-FFF2-40B4-BE49-F238E27FC236}">
                  <a16:creationId xmlns:a16="http://schemas.microsoft.com/office/drawing/2014/main" id="{C10DDFB6-5B61-467A-A792-54C79A078D54}"/>
                </a:ext>
              </a:extLst>
            </p:cNvPr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36" name="Listenebenen">
              <a:extLst>
                <a:ext uri="{FF2B5EF4-FFF2-40B4-BE49-F238E27FC236}">
                  <a16:creationId xmlns:a16="http://schemas.microsoft.com/office/drawing/2014/main" id="{C8E0693C-BA92-43AA-AF6D-AA0418317EDA}"/>
                </a:ext>
              </a:extLst>
            </p:cNvPr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37" name="Bild // Listenebene verringern">
              <a:extLst>
                <a:ext uri="{FF2B5EF4-FFF2-40B4-BE49-F238E27FC236}">
                  <a16:creationId xmlns:a16="http://schemas.microsoft.com/office/drawing/2014/main" id="{BFE93321-E538-4022-8A82-C17D0FE851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38" name="Bild // Listenebene erhöhen">
              <a:extLst>
                <a:ext uri="{FF2B5EF4-FFF2-40B4-BE49-F238E27FC236}">
                  <a16:creationId xmlns:a16="http://schemas.microsoft.com/office/drawing/2014/main" id="{DC047369-FB88-442D-8B63-61AB2032C2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39" name="Fußzeile">
              <a:extLst>
                <a:ext uri="{FF2B5EF4-FFF2-40B4-BE49-F238E27FC236}">
                  <a16:creationId xmlns:a16="http://schemas.microsoft.com/office/drawing/2014/main" id="{49532751-61E7-4FD4-95E4-0B64706E2094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40" name="Kopfzeile">
              <a:extLst>
                <a:ext uri="{FF2B5EF4-FFF2-40B4-BE49-F238E27FC236}">
                  <a16:creationId xmlns:a16="http://schemas.microsoft.com/office/drawing/2014/main" id="{AC2C6CFC-C15C-44AF-9727-3AFD3633B39C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1501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/>
        </p:nvCxnSpPr>
        <p:spPr>
          <a:xfrm>
            <a:off x="406399" y="1512001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397" y="1031876"/>
            <a:ext cx="11377092" cy="4286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Insert Headline </a:t>
            </a:r>
            <a:br>
              <a:rPr lang="en-US" dirty="0"/>
            </a:br>
            <a:r>
              <a:rPr lang="en-US" dirty="0"/>
              <a:t>on two lines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400" y="2160588"/>
            <a:ext cx="11377086" cy="408146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Text 22 pt. on first level // </a:t>
            </a:r>
            <a:r>
              <a:rPr lang="en-US" noProof="0" dirty="0"/>
              <a:t>for bullets 22 pt., text 20 pt., headline and bullets 20 pt. &gt;&gt; </a:t>
            </a:r>
            <a:r>
              <a:rPr lang="en-US" dirty="0"/>
              <a:t>Ribbon &gt; </a:t>
            </a:r>
            <a:r>
              <a:rPr lang="en-US" noProof="0" dirty="0"/>
              <a:t>Home &gt; Paragraph &gt; Increase List Level</a:t>
            </a:r>
            <a:r>
              <a:rPr lang="en-US" dirty="0"/>
              <a:t> 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en-US" dirty="0"/>
              <a:t>Truck Platoon| Moritz </a:t>
            </a:r>
            <a:r>
              <a:rPr lang="en-US" dirty="0" err="1"/>
              <a:t>Höhnel</a:t>
            </a:r>
            <a:r>
              <a:rPr lang="en-US" dirty="0"/>
              <a:t>, Jakob Kurz and Mattis Ritter / T1 / ASE / HMI | Summer Semester 2022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23" name="Logo HHN">
            <a:extLst>
              <a:ext uri="{FF2B5EF4-FFF2-40B4-BE49-F238E27FC236}">
                <a16:creationId xmlns:a16="http://schemas.microsoft.com/office/drawing/2014/main" id="{6BAFAE1A-69F9-4EFD-A7CF-4FD30AD0121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73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6" r:id="rId2"/>
    <p:sldLayoutId id="2147483670" r:id="rId3"/>
    <p:sldLayoutId id="2147483649" r:id="rId4"/>
    <p:sldLayoutId id="2147483667" r:id="rId5"/>
    <p:sldLayoutId id="2147483650" r:id="rId6"/>
    <p:sldLayoutId id="2147483660" r:id="rId7"/>
    <p:sldLayoutId id="2147483661" r:id="rId8"/>
    <p:sldLayoutId id="2147483662" r:id="rId9"/>
    <p:sldLayoutId id="2147483664" r:id="rId10"/>
    <p:sldLayoutId id="2147483665" r:id="rId11"/>
    <p:sldLayoutId id="2147483654" r:id="rId12"/>
    <p:sldLayoutId id="2147483668" r:id="rId13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361" userDrawn="1">
          <p15:clr>
            <a:srgbClr val="F26B43"/>
          </p15:clr>
        </p15:guide>
        <p15:guide id="4" orient="horz" pos="650" userDrawn="1">
          <p15:clr>
            <a:srgbClr val="F26B43"/>
          </p15:clr>
        </p15:guide>
        <p15:guide id="5" orient="horz" pos="1194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400" userDrawn="1">
          <p15:clr>
            <a:srgbClr val="547EBF"/>
          </p15:clr>
        </p15:guide>
        <p15:guide id="8" orient="horz" pos="692" userDrawn="1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23" name="Logo HHN">
            <a:extLst>
              <a:ext uri="{FF2B5EF4-FFF2-40B4-BE49-F238E27FC236}">
                <a16:creationId xmlns:a16="http://schemas.microsoft.com/office/drawing/2014/main" id="{6BAFAE1A-69F9-4EFD-A7CF-4FD30AD01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81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361" userDrawn="1">
          <p15:clr>
            <a:srgbClr val="F26B43"/>
          </p15:clr>
        </p15:guide>
        <p15:guide id="4" orient="horz" pos="650" userDrawn="1">
          <p15:clr>
            <a:srgbClr val="F26B43"/>
          </p15:clr>
        </p15:guide>
        <p15:guide id="5" orient="horz" pos="1194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400" userDrawn="1">
          <p15:clr>
            <a:srgbClr val="547EBF"/>
          </p15:clr>
        </p15:guide>
        <p15:guide id="8" orient="horz" pos="69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el 32">
            <a:extLst>
              <a:ext uri="{FF2B5EF4-FFF2-40B4-BE49-F238E27FC236}">
                <a16:creationId xmlns:a16="http://schemas.microsoft.com/office/drawing/2014/main" id="{F629E931-35B5-4C35-9E4F-4B92E956C0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</a:t>
            </a:r>
            <a:r>
              <a:rPr lang="en-US" dirty="0" err="1"/>
              <a:t>taenderbohrmaschine</a:t>
            </a:r>
            <a:endParaRPr lang="en-US" dirty="0"/>
          </a:p>
        </p:txBody>
      </p:sp>
      <p:sp>
        <p:nvSpPr>
          <p:cNvPr id="35" name="Vertikaler Textplatzhalter 34">
            <a:extLst>
              <a:ext uri="{FF2B5EF4-FFF2-40B4-BE49-F238E27FC236}">
                <a16:creationId xmlns:a16="http://schemas.microsoft.com/office/drawing/2014/main" id="{AD697CB5-A06F-4E3D-9B1D-CC9CE71BD81D}"/>
              </a:ext>
            </a:extLst>
          </p:cNvPr>
          <p:cNvSpPr>
            <a:spLocks noGrp="1"/>
          </p:cNvSpPr>
          <p:nvPr>
            <p:ph type="body" orient="vert" idx="19"/>
          </p:nvPr>
        </p:nvSpPr>
        <p:spPr/>
        <p:txBody>
          <a:bodyPr/>
          <a:lstStyle/>
          <a:p>
            <a:r>
              <a:rPr lang="de-DE" dirty="0"/>
              <a:t>Abgabe 16.01.2023</a:t>
            </a:r>
          </a:p>
          <a:p>
            <a:r>
              <a:rPr lang="de-DE" dirty="0"/>
              <a:t>Fred </a:t>
            </a:r>
            <a:r>
              <a:rPr lang="de-DE" dirty="0" err="1"/>
              <a:t>Härtelt</a:t>
            </a:r>
            <a:endParaRPr lang="en-US" dirty="0"/>
          </a:p>
        </p:txBody>
      </p:sp>
      <p:sp>
        <p:nvSpPr>
          <p:cNvPr id="36" name="Vertikaler Textplatzhalter 35">
            <a:extLst>
              <a:ext uri="{FF2B5EF4-FFF2-40B4-BE49-F238E27FC236}">
                <a16:creationId xmlns:a16="http://schemas.microsoft.com/office/drawing/2014/main" id="{5D5168B9-E752-43E9-9E15-A09B8530A521}"/>
              </a:ext>
            </a:extLst>
          </p:cNvPr>
          <p:cNvSpPr>
            <a:spLocks noGrp="1"/>
          </p:cNvSpPr>
          <p:nvPr>
            <p:ph type="body" orient="vert" idx="20"/>
          </p:nvPr>
        </p:nvSpPr>
        <p:spPr/>
        <p:txBody>
          <a:bodyPr/>
          <a:lstStyle/>
          <a:p>
            <a:r>
              <a:rPr lang="en-US" dirty="0"/>
              <a:t>Marc Grosse (210233), Moritz </a:t>
            </a:r>
            <a:r>
              <a:rPr lang="en-US" dirty="0" err="1"/>
              <a:t>Höhnel</a:t>
            </a:r>
            <a:r>
              <a:rPr lang="en-US" dirty="0"/>
              <a:t> (210258) und Mattis Ritter (210265) / T1 / ASE | WS22/23</a:t>
            </a:r>
          </a:p>
        </p:txBody>
      </p:sp>
      <p:sp>
        <p:nvSpPr>
          <p:cNvPr id="30" name="Vertikaler Textplatzhalter 29">
            <a:extLst>
              <a:ext uri="{FF2B5EF4-FFF2-40B4-BE49-F238E27FC236}">
                <a16:creationId xmlns:a16="http://schemas.microsoft.com/office/drawing/2014/main" id="{0DD00B33-77B2-40B6-BF81-CF0E41203621}"/>
              </a:ext>
            </a:extLst>
          </p:cNvPr>
          <p:cNvSpPr>
            <a:spLocks noGrp="1"/>
          </p:cNvSpPr>
          <p:nvPr>
            <p:ph type="body" orient="vert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132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</a:t>
            </a:r>
            <a:r>
              <a:rPr lang="en-US" dirty="0" err="1"/>
              <a:t>taenderbohrmaschine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Fault </a:t>
            </a:r>
            <a:r>
              <a:rPr lang="de-DE" dirty="0" err="1"/>
              <a:t>Tree</a:t>
            </a:r>
            <a:r>
              <a:rPr lang="de-DE" dirty="0"/>
              <a:t> Analysis</a:t>
            </a:r>
            <a:br>
              <a:rPr lang="de-DE" dirty="0"/>
            </a:br>
            <a:br>
              <a:rPr lang="de-DE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0589"/>
            <a:ext cx="11377092" cy="4083052"/>
          </a:xfrm>
        </p:spPr>
        <p:txBody>
          <a:bodyPr/>
          <a:lstStyle/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93DCB33-6CDA-4549-549E-17934A8AA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019" y="1732144"/>
            <a:ext cx="3111848" cy="4689999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CFEA15FA-85EB-1A13-97DF-218AA9E2F1C8}"/>
              </a:ext>
            </a:extLst>
          </p:cNvPr>
          <p:cNvSpPr txBox="1"/>
          <p:nvPr/>
        </p:nvSpPr>
        <p:spPr>
          <a:xfrm>
            <a:off x="4539019" y="6243641"/>
            <a:ext cx="23166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Abb. 4.1: Stromschlag bei Berührung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64396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</a:t>
            </a:r>
            <a:r>
              <a:rPr lang="en-US" dirty="0" err="1"/>
              <a:t>taenderbohrmaschine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Fault </a:t>
            </a:r>
            <a:r>
              <a:rPr lang="de-DE" dirty="0" err="1"/>
              <a:t>Tree</a:t>
            </a:r>
            <a:r>
              <a:rPr lang="de-DE" dirty="0"/>
              <a:t> Analysis</a:t>
            </a:r>
            <a:br>
              <a:rPr lang="de-DE" dirty="0"/>
            </a:br>
            <a:br>
              <a:rPr lang="de-DE" dirty="0"/>
            </a:br>
            <a:br>
              <a:rPr lang="en-US" dirty="0"/>
            </a:b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D7FCA32-33B4-1293-98EE-5E950F00EC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" b="4478"/>
          <a:stretch/>
        </p:blipFill>
        <p:spPr>
          <a:xfrm>
            <a:off x="219111" y="1568639"/>
            <a:ext cx="5444451" cy="467500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921A7C0-5EF2-FE03-A3FD-350BA3A41A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" b="2569"/>
          <a:stretch/>
        </p:blipFill>
        <p:spPr>
          <a:xfrm>
            <a:off x="6929610" y="1568639"/>
            <a:ext cx="4670941" cy="4664905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0A1B070-58F2-C888-1A76-C2F38BB9B550}"/>
              </a:ext>
            </a:extLst>
          </p:cNvPr>
          <p:cNvCxnSpPr/>
          <p:nvPr/>
        </p:nvCxnSpPr>
        <p:spPr>
          <a:xfrm>
            <a:off x="5905933" y="1681252"/>
            <a:ext cx="0" cy="4676141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32B0B0EF-E6AB-5E35-C8F5-E94A2DB9135C}"/>
              </a:ext>
            </a:extLst>
          </p:cNvPr>
          <p:cNvSpPr txBox="1"/>
          <p:nvPr/>
        </p:nvSpPr>
        <p:spPr>
          <a:xfrm>
            <a:off x="297525" y="6220903"/>
            <a:ext cx="30235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Abb. 4.2: </a:t>
            </a:r>
            <a:r>
              <a:rPr lang="de-DE" sz="1100" dirty="0" err="1"/>
              <a:t>Topevent</a:t>
            </a:r>
            <a:r>
              <a:rPr lang="de-DE" sz="1100" dirty="0"/>
              <a:t> Maschine nicht funktionsfähig</a:t>
            </a:r>
            <a:endParaRPr lang="en-US" sz="11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36547BF-B870-B049-D08C-4B6E4D76B5BF}"/>
              </a:ext>
            </a:extLst>
          </p:cNvPr>
          <p:cNvSpPr txBox="1"/>
          <p:nvPr/>
        </p:nvSpPr>
        <p:spPr>
          <a:xfrm>
            <a:off x="6817207" y="6203589"/>
            <a:ext cx="24593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Abb. 4.3: Mechanik nicht funktionsfähig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35637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</a:t>
            </a:r>
            <a:r>
              <a:rPr lang="en-US" dirty="0" err="1"/>
              <a:t>taenderbohrmaschine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Fault </a:t>
            </a:r>
            <a:r>
              <a:rPr lang="de-DE" dirty="0" err="1"/>
              <a:t>Tree</a:t>
            </a:r>
            <a:r>
              <a:rPr lang="de-DE" dirty="0"/>
              <a:t> Analysis</a:t>
            </a:r>
            <a:br>
              <a:rPr lang="de-DE" dirty="0"/>
            </a:br>
            <a:br>
              <a:rPr lang="de-DE" dirty="0"/>
            </a:br>
            <a:br>
              <a:rPr lang="en-US" dirty="0"/>
            </a:br>
            <a:endParaRPr lang="en-US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0A1B070-58F2-C888-1A76-C2F38BB9B550}"/>
              </a:ext>
            </a:extLst>
          </p:cNvPr>
          <p:cNvCxnSpPr/>
          <p:nvPr/>
        </p:nvCxnSpPr>
        <p:spPr>
          <a:xfrm>
            <a:off x="5905933" y="1681252"/>
            <a:ext cx="0" cy="4676141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F63BD36F-46A2-1808-480D-FF92CDF10E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2"/>
          <a:stretch/>
        </p:blipFill>
        <p:spPr>
          <a:xfrm>
            <a:off x="6022769" y="1618391"/>
            <a:ext cx="5644094" cy="430369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9460280-74AB-C9A8-0E37-8B88E00443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9" b="1565"/>
          <a:stretch/>
        </p:blipFill>
        <p:spPr>
          <a:xfrm>
            <a:off x="122515" y="1618392"/>
            <a:ext cx="5467517" cy="439262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AFF5DF1-39CF-CB65-DB13-3A1758309BDE}"/>
              </a:ext>
            </a:extLst>
          </p:cNvPr>
          <p:cNvSpPr txBox="1"/>
          <p:nvPr/>
        </p:nvSpPr>
        <p:spPr>
          <a:xfrm>
            <a:off x="122515" y="6095783"/>
            <a:ext cx="22397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Abb. 4.4: Leistungselektronik defekt</a:t>
            </a:r>
            <a:endParaRPr lang="en-US" sz="110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736F57E-BE59-B2D7-B812-ED04D19BF0C8}"/>
              </a:ext>
            </a:extLst>
          </p:cNvPr>
          <p:cNvSpPr txBox="1"/>
          <p:nvPr/>
        </p:nvSpPr>
        <p:spPr>
          <a:xfrm>
            <a:off x="6022769" y="6043888"/>
            <a:ext cx="20842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Abb. 4.5: Steuerelektronik defekt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95958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33E83E-C56E-8369-3D33-E68403C3BE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FAZit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A75AD8-C261-A91E-B4C0-6D6F0E19C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0F4797B-0A55-57FD-F9B0-685A71DB6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</a:t>
            </a:r>
            <a:r>
              <a:rPr lang="en-US" dirty="0" err="1"/>
              <a:t>taenderbohrmaschine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FCFBEC-A222-335F-E259-564F474F3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664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</a:t>
            </a:r>
            <a:r>
              <a:rPr lang="en-US" dirty="0" err="1"/>
              <a:t>taenderbohrmaschine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Quellenverzeichnis</a:t>
            </a:r>
            <a:br>
              <a:rPr lang="de-DE" dirty="0"/>
            </a:br>
            <a:br>
              <a:rPr lang="en-US" dirty="0"/>
            </a:br>
            <a:endParaRPr lang="en-US" dirty="0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EF49D157-BFA7-822B-85E9-3DE373555F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928572"/>
              </p:ext>
            </p:extLst>
          </p:nvPr>
        </p:nvGraphicFramePr>
        <p:xfrm>
          <a:off x="406397" y="4519169"/>
          <a:ext cx="11377092" cy="1503698"/>
        </p:xfrm>
        <a:graphic>
          <a:graphicData uri="http://schemas.openxmlformats.org/drawingml/2006/table">
            <a:tbl>
              <a:tblPr/>
              <a:tblGrid>
                <a:gridCol w="669928">
                  <a:extLst>
                    <a:ext uri="{9D8B030D-6E8A-4147-A177-3AD203B41FA5}">
                      <a16:colId xmlns:a16="http://schemas.microsoft.com/office/drawing/2014/main" val="400793959"/>
                    </a:ext>
                  </a:extLst>
                </a:gridCol>
                <a:gridCol w="10707164">
                  <a:extLst>
                    <a:ext uri="{9D8B030D-6E8A-4147-A177-3AD203B41FA5}">
                      <a16:colId xmlns:a16="http://schemas.microsoft.com/office/drawing/2014/main" val="576687102"/>
                    </a:ext>
                  </a:extLst>
                </a:gridCol>
              </a:tblGrid>
              <a:tr h="214814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Abbildung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047729"/>
                  </a:ext>
                </a:extLst>
              </a:tr>
              <a:tr h="214814"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Ständerbohrmaschine: http://www.wald-garten-maschinen.de/images/SB320SH-1.pdf [zuletzt aufgerufen: 03.01.2023]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1383324"/>
                  </a:ext>
                </a:extLst>
              </a:tr>
              <a:tr h="214814"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 dirty="0"/>
                        <a:t>Stromschlag bei Berührung: Selbst erstellt*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4897289"/>
                  </a:ext>
                </a:extLst>
              </a:tr>
              <a:tr h="214814"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 dirty="0" err="1"/>
                        <a:t>Topevent</a:t>
                      </a:r>
                      <a:r>
                        <a:rPr lang="de-DE" sz="1200" dirty="0"/>
                        <a:t> Maschine nicht funktionsfähig: Selbst erstellt*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963992"/>
                  </a:ext>
                </a:extLst>
              </a:tr>
              <a:tr h="214814"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 dirty="0"/>
                        <a:t>Mechanik nicht funktionsfähig: Selbst erstellt*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7694851"/>
                  </a:ext>
                </a:extLst>
              </a:tr>
              <a:tr h="214814"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 dirty="0"/>
                        <a:t>Leistungselektronik defekt: Selbst erstellt*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4573238"/>
                  </a:ext>
                </a:extLst>
              </a:tr>
              <a:tr h="214814"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 dirty="0"/>
                        <a:t>Steuerelektronik defekt: Selbst erstellt*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646449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23B3D28B-29C9-2043-E086-43586C7C5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190547"/>
              </p:ext>
            </p:extLst>
          </p:nvPr>
        </p:nvGraphicFramePr>
        <p:xfrm>
          <a:off x="406397" y="2832367"/>
          <a:ext cx="11377092" cy="1503698"/>
        </p:xfrm>
        <a:graphic>
          <a:graphicData uri="http://schemas.openxmlformats.org/drawingml/2006/table">
            <a:tbl>
              <a:tblPr/>
              <a:tblGrid>
                <a:gridCol w="669928">
                  <a:extLst>
                    <a:ext uri="{9D8B030D-6E8A-4147-A177-3AD203B41FA5}">
                      <a16:colId xmlns:a16="http://schemas.microsoft.com/office/drawing/2014/main" val="400793959"/>
                    </a:ext>
                  </a:extLst>
                </a:gridCol>
                <a:gridCol w="10707164">
                  <a:extLst>
                    <a:ext uri="{9D8B030D-6E8A-4147-A177-3AD203B41FA5}">
                      <a16:colId xmlns:a16="http://schemas.microsoft.com/office/drawing/2014/main" val="576687102"/>
                    </a:ext>
                  </a:extLst>
                </a:gridCol>
              </a:tblGrid>
              <a:tr h="214814"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abelle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047729"/>
                  </a:ext>
                </a:extLst>
              </a:tr>
              <a:tr h="214814"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 dirty="0"/>
                        <a:t>2.1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 dirty="0"/>
                        <a:t>RPZ : Arbeitsrechte.de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1383324"/>
                  </a:ext>
                </a:extLst>
              </a:tr>
              <a:tr h="214814">
                <a:tc>
                  <a:txBody>
                    <a:bodyPr/>
                    <a:lstStyle/>
                    <a:p>
                      <a:pPr marL="0" marR="0" lvl="0" indent="0" algn="just" defTabSz="91440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3.1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Elektronik (1) : Selbst erstellt</a:t>
                      </a:r>
                      <a:endParaRPr lang="en-US" sz="1200" dirty="0"/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141137"/>
                  </a:ext>
                </a:extLst>
              </a:tr>
              <a:tr h="214814"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Elektronik (2) : Selbst erstellt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2313179"/>
                  </a:ext>
                </a:extLst>
              </a:tr>
              <a:tr h="214814"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 dirty="0"/>
                        <a:t>Mechanik: Selbst erstellt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8277330"/>
                  </a:ext>
                </a:extLst>
              </a:tr>
              <a:tr h="214814"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 dirty="0"/>
                        <a:t>Prozess: Selbst erstellt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3067026"/>
                  </a:ext>
                </a:extLst>
              </a:tr>
              <a:tr h="214814"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/>
                        <a:t>Verletzungen: Selbst erstellt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6151486"/>
                  </a:ext>
                </a:extLst>
              </a:tr>
            </a:tbl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CBF858BB-F359-BEE3-2EC6-BA324535C7D2}"/>
              </a:ext>
            </a:extLst>
          </p:cNvPr>
          <p:cNvSpPr txBox="1"/>
          <p:nvPr/>
        </p:nvSpPr>
        <p:spPr>
          <a:xfrm>
            <a:off x="406397" y="6061614"/>
            <a:ext cx="1967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*Erstellt mit Visual </a:t>
            </a:r>
            <a:r>
              <a:rPr lang="de-DE" sz="1200" dirty="0" err="1"/>
              <a:t>Paradigm</a:t>
            </a:r>
            <a:endParaRPr lang="en-US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4AA43A5-AEC9-A1AE-C847-A5925DAE48C0}"/>
              </a:ext>
            </a:extLst>
          </p:cNvPr>
          <p:cNvSpPr txBox="1"/>
          <p:nvPr/>
        </p:nvSpPr>
        <p:spPr>
          <a:xfrm>
            <a:off x="406397" y="1449636"/>
            <a:ext cx="11377092" cy="1276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de-DE" sz="12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Quellen: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de-DE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Arbeitsrechte.de</a:t>
            </a:r>
            <a:r>
              <a:rPr lang="de-D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Arbeitsstättenverordnung: Temperatur in Arbeitsräumen, https://www.arbeitsrechte.de/arbeitsstaettenverordnung-temperatur/ [zuletzt aufgerufen: 02.01.2023]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de-DE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BMI:</a:t>
            </a:r>
            <a:r>
              <a:rPr lang="de-D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Organisationshandbuch, https://www.orghandbuch.de/OHB/DE/Organisationshandbuch/6_MethodenTechniken/63_Analysetechniken/633_FehlermoeglichkeitUndEinflussanalyse/fehlermoeglichkeitundeinflussanalyse_inhalt.html [zuletzt aufgerufen: 03.01.2023]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305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52AECA44-6693-4EB7-B2B5-6A2C586FE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>
                <a:latin typeface="+mn-lt"/>
              </a:rPr>
              <a:t>Campus Sontheim</a:t>
            </a:r>
            <a:endParaRPr lang="en-US" dirty="0">
              <a:latin typeface="+mn-lt"/>
            </a:endParaRP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90DBF1E-C4B8-4D3B-84CE-E6AD5C7EB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</a:t>
            </a:r>
            <a:r>
              <a:rPr lang="en-US" dirty="0" err="1"/>
              <a:t>taenderbohrmaschine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F034B9B7-B9EB-4395-8629-FCFEFC1B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0" name="Vertikaler Textplatzhalter 29"/>
          <p:cNvSpPr>
            <a:spLocks noGrp="1"/>
          </p:cNvSpPr>
          <p:nvPr>
            <p:ph type="body" orient="vert" idx="13"/>
          </p:nvPr>
        </p:nvSpPr>
        <p:spPr>
          <a:xfrm>
            <a:off x="1998349" y="2963016"/>
            <a:ext cx="9695489" cy="1635823"/>
          </a:xfrm>
        </p:spPr>
        <p:txBody>
          <a:bodyPr/>
          <a:lstStyle/>
          <a:p>
            <a:r>
              <a:rPr lang="en-US" dirty="0" err="1"/>
              <a:t>Rückfragen</a:t>
            </a:r>
            <a:r>
              <a:rPr lang="en-US" dirty="0"/>
              <a:t> bitte an:</a:t>
            </a:r>
          </a:p>
          <a:p>
            <a:pPr lvl="1"/>
            <a:r>
              <a:rPr lang="en-US" dirty="0">
                <a:latin typeface="+mn-lt"/>
              </a:rPr>
              <a:t>Moritz </a:t>
            </a:r>
            <a:r>
              <a:rPr lang="en-US" dirty="0" err="1">
                <a:latin typeface="+mn-lt"/>
              </a:rPr>
              <a:t>Höhnel</a:t>
            </a:r>
            <a:r>
              <a:rPr lang="en-US" dirty="0">
                <a:latin typeface="+mn-lt"/>
              </a:rPr>
              <a:t>					Marc Grosse</a:t>
            </a:r>
          </a:p>
          <a:p>
            <a:r>
              <a:rPr lang="en-US" dirty="0" err="1"/>
              <a:t>Fakultät</a:t>
            </a:r>
            <a:r>
              <a:rPr lang="en-US" dirty="0"/>
              <a:t> T1 | ASE					</a:t>
            </a:r>
            <a:r>
              <a:rPr lang="en-US" dirty="0" err="1"/>
              <a:t>Fakultät</a:t>
            </a:r>
            <a:r>
              <a:rPr lang="en-US" dirty="0"/>
              <a:t> T1 | ASE</a:t>
            </a:r>
          </a:p>
          <a:p>
            <a:r>
              <a:rPr lang="en-US" dirty="0"/>
              <a:t>mhoehnel@stud.hs-heilbronn.de			mgrosse@stud.hs-heilbronn.de</a:t>
            </a:r>
          </a:p>
          <a:p>
            <a:endParaRPr lang="en-US" dirty="0"/>
          </a:p>
        </p:txBody>
      </p:sp>
      <p:sp>
        <p:nvSpPr>
          <p:cNvPr id="24" name="Vertikaler Textplatzhalter 23"/>
          <p:cNvSpPr>
            <a:spLocks noGrp="1"/>
          </p:cNvSpPr>
          <p:nvPr>
            <p:ph type="body" orient="vert" idx="14"/>
          </p:nvPr>
        </p:nvSpPr>
        <p:spPr>
          <a:xfrm>
            <a:off x="1998349" y="1146632"/>
            <a:ext cx="9695489" cy="1851841"/>
          </a:xfrm>
        </p:spPr>
        <p:txBody>
          <a:bodyPr/>
          <a:lstStyle/>
          <a:p>
            <a:r>
              <a:rPr lang="en-US" dirty="0">
                <a:latin typeface="+mn-lt"/>
              </a:rPr>
              <a:t>DANKE!</a:t>
            </a:r>
          </a:p>
        </p:txBody>
      </p:sp>
      <p:pic>
        <p:nvPicPr>
          <p:cNvPr id="8" name="Bildplatzhalter 11" descr="Ein Bild, das Person, Wand, Anzug, Mann enthält.&#10;&#10;Automatisch generierte Beschreibung">
            <a:extLst>
              <a:ext uri="{FF2B5EF4-FFF2-40B4-BE49-F238E27FC236}">
                <a16:creationId xmlns:a16="http://schemas.microsoft.com/office/drawing/2014/main" id="{75F5D36A-1F6A-410A-8CD2-7C67897058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3" t="16460" r="19671" b="26185"/>
          <a:stretch/>
        </p:blipFill>
        <p:spPr>
          <a:xfrm>
            <a:off x="692250" y="3424857"/>
            <a:ext cx="1080000" cy="1080000"/>
          </a:xfrm>
          <a:prstGeom prst="ellipse">
            <a:avLst/>
          </a:prstGeom>
        </p:spPr>
      </p:pic>
      <p:pic>
        <p:nvPicPr>
          <p:cNvPr id="11" name="Bildplatzhalter 10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8F9750C5-69F3-4020-8A10-09070D5B089A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4"/>
          <a:srcRect l="21642" t="16400" r="32109" b="13026"/>
          <a:stretch/>
        </p:blipFill>
        <p:spPr>
          <a:xfrm rot="16200000">
            <a:off x="684367" y="4807092"/>
            <a:ext cx="1079999" cy="1095767"/>
          </a:xfr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B0ABAA0-4556-4BEB-946E-B8E32890B8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500" b="12500"/>
          <a:stretch/>
        </p:blipFill>
        <p:spPr>
          <a:xfrm>
            <a:off x="6306093" y="3424857"/>
            <a:ext cx="1080000" cy="1080000"/>
          </a:xfrm>
          <a:prstGeom prst="ellipse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CD1BD50E-A8D7-4722-91EA-EB59A9C53500}"/>
              </a:ext>
            </a:extLst>
          </p:cNvPr>
          <p:cNvSpPr txBox="1"/>
          <p:nvPr/>
        </p:nvSpPr>
        <p:spPr>
          <a:xfrm>
            <a:off x="1998349" y="4806743"/>
            <a:ext cx="382969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Mattis Ritter</a:t>
            </a:r>
          </a:p>
          <a:p>
            <a:r>
              <a:rPr lang="de-DE" sz="2000" dirty="0">
                <a:solidFill>
                  <a:schemeClr val="bg1"/>
                </a:solidFill>
              </a:rPr>
              <a:t>Fakultät T1 | ASE</a:t>
            </a:r>
          </a:p>
          <a:p>
            <a:r>
              <a:rPr lang="de-DE" sz="2000" dirty="0" err="1">
                <a:solidFill>
                  <a:schemeClr val="bg1"/>
                </a:solidFill>
              </a:rPr>
              <a:t>mritter@stud.hs-heilbronn.de</a:t>
            </a:r>
            <a:endParaRPr lang="de-DE" sz="2000" dirty="0">
              <a:solidFill>
                <a:schemeClr val="bg1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5564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3BAB28-9299-A5B3-6AA3-7EC0902CC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C6B1F-A6E6-1B6E-D89A-4C697B236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</a:t>
            </a:r>
            <a:r>
              <a:rPr lang="en-US" dirty="0" err="1"/>
              <a:t>taenderbohrmaschine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F1D93-7AA6-2E04-3D65-F58B68445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9E8E52-2F53-914F-675D-C5B239079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97" y="1031876"/>
            <a:ext cx="11377092" cy="408997"/>
          </a:xfrm>
        </p:spPr>
        <p:txBody>
          <a:bodyPr/>
          <a:lstStyle/>
          <a:p>
            <a:r>
              <a:rPr lang="de-DE" dirty="0"/>
              <a:t>Inhaltsverzeichnis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E695A-3CAF-80E1-0CBA-23C2B044CD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6397" y="2028032"/>
            <a:ext cx="11377084" cy="4354624"/>
          </a:xfrm>
        </p:spPr>
        <p:txBody>
          <a:bodyPr/>
          <a:lstStyle/>
          <a:p>
            <a:pPr marL="745203" lvl="1" indent="-457200">
              <a:buAutoNum type="arabicPeriod"/>
            </a:pPr>
            <a:r>
              <a:rPr lang="de-DE" dirty="0"/>
              <a:t>Festlegung der Grenzen</a:t>
            </a:r>
          </a:p>
          <a:p>
            <a:pPr marL="745203" lvl="1" indent="-457200">
              <a:buAutoNum type="arabicPeriod"/>
            </a:pPr>
            <a:r>
              <a:rPr lang="de-DE" dirty="0"/>
              <a:t>Festlegung der Risikoprioritätszahl</a:t>
            </a:r>
          </a:p>
          <a:p>
            <a:pPr marL="745203" lvl="1" indent="-457200">
              <a:buAutoNum type="arabicPeriod"/>
            </a:pPr>
            <a:r>
              <a:rPr lang="de-DE" dirty="0"/>
              <a:t>Fehler Möglichkeits- und Einfluss-Analyse</a:t>
            </a:r>
          </a:p>
          <a:p>
            <a:pPr marL="745203" lvl="1" indent="-457200">
              <a:buAutoNum type="arabicPeriod"/>
            </a:pPr>
            <a:r>
              <a:rPr lang="de-DE" dirty="0"/>
              <a:t>Fault </a:t>
            </a:r>
            <a:r>
              <a:rPr lang="de-DE" dirty="0" err="1"/>
              <a:t>Tree</a:t>
            </a:r>
            <a:r>
              <a:rPr lang="de-DE" dirty="0"/>
              <a:t> Analysis</a:t>
            </a:r>
          </a:p>
          <a:p>
            <a:pPr marL="745203" lvl="1" indent="-457200">
              <a:buAutoNum type="arabicPeriod"/>
            </a:pPr>
            <a:r>
              <a:rPr lang="de-DE" dirty="0"/>
              <a:t>Fazit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788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</a:t>
            </a:r>
            <a:r>
              <a:rPr lang="en-US" dirty="0" err="1"/>
              <a:t>taenderbohrmaschine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1. </a:t>
            </a:r>
            <a:r>
              <a:rPr lang="de-DE" dirty="0"/>
              <a:t>Festlegung der Grenzen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0589"/>
            <a:ext cx="11377092" cy="4083052"/>
          </a:xfrm>
        </p:spPr>
        <p:txBody>
          <a:bodyPr/>
          <a:lstStyle/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9E799DC-A589-43A7-FE44-DB5FA472AE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13" b="7031"/>
          <a:stretch/>
        </p:blipFill>
        <p:spPr>
          <a:xfrm>
            <a:off x="4861699" y="1552317"/>
            <a:ext cx="2466488" cy="460633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9124F2F-BEAB-FBBF-3D62-6F74C99CD6AF}"/>
              </a:ext>
            </a:extLst>
          </p:cNvPr>
          <p:cNvSpPr txBox="1"/>
          <p:nvPr/>
        </p:nvSpPr>
        <p:spPr>
          <a:xfrm>
            <a:off x="4792384" y="6176558"/>
            <a:ext cx="19912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Abb. 1.1: Ständerbohrmaschine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73225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</a:t>
            </a:r>
            <a:r>
              <a:rPr lang="en-US" dirty="0" err="1"/>
              <a:t>taenderbohrmaschine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de-DE" dirty="0"/>
              <a:t>Festlegung der Risikoprioritätszahl</a:t>
            </a:r>
            <a:br>
              <a:rPr lang="de-DE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0589"/>
            <a:ext cx="11377092" cy="4083052"/>
          </a:xfrm>
        </p:spPr>
        <p:txBody>
          <a:bodyPr/>
          <a:lstStyle/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8977F685-624A-AD07-2EB9-00D435719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937652"/>
              </p:ext>
            </p:extLst>
          </p:nvPr>
        </p:nvGraphicFramePr>
        <p:xfrm>
          <a:off x="2774227" y="2470943"/>
          <a:ext cx="6641432" cy="1916113"/>
        </p:xfrm>
        <a:graphic>
          <a:graphicData uri="http://schemas.openxmlformats.org/drawingml/2006/table">
            <a:tbl>
              <a:tblPr firstRow="1" firstCol="1" bandRow="1"/>
              <a:tblGrid>
                <a:gridCol w="1383632">
                  <a:extLst>
                    <a:ext uri="{9D8B030D-6E8A-4147-A177-3AD203B41FA5}">
                      <a16:colId xmlns:a16="http://schemas.microsoft.com/office/drawing/2014/main" val="1931004107"/>
                    </a:ext>
                  </a:extLst>
                </a:gridCol>
                <a:gridCol w="962526">
                  <a:extLst>
                    <a:ext uri="{9D8B030D-6E8A-4147-A177-3AD203B41FA5}">
                      <a16:colId xmlns:a16="http://schemas.microsoft.com/office/drawing/2014/main" val="3521592809"/>
                    </a:ext>
                  </a:extLst>
                </a:gridCol>
                <a:gridCol w="2237874">
                  <a:extLst>
                    <a:ext uri="{9D8B030D-6E8A-4147-A177-3AD203B41FA5}">
                      <a16:colId xmlns:a16="http://schemas.microsoft.com/office/drawing/2014/main" val="2983336786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045897744"/>
                    </a:ext>
                  </a:extLst>
                </a:gridCol>
              </a:tblGrid>
              <a:tr h="2354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RPZ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Fehlerrisiko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Handlungsbedarf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2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Maßnahmen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709439"/>
                  </a:ext>
                </a:extLst>
              </a:tr>
              <a:tr h="48175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2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100 ≤ RPZ ≤ 1.000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2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hoch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2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dringender Handlungsbedarf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2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müssen formuliert und umgesetzt werden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4351066"/>
                  </a:ext>
                </a:extLst>
              </a:tr>
              <a:tr h="48175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2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50 ≤ RPZ ≤ 100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2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mittel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2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Handlungsbedarf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2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sollten formuliert und umgesetzt werden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1788280"/>
                  </a:ext>
                </a:extLst>
              </a:tr>
              <a:tr h="48175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2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 ≤ RPZ ≤ 50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2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akzeptabel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2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kein zwingender Handlungsbedarf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2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können formuliert und umgesetzt werden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6179192"/>
                  </a:ext>
                </a:extLst>
              </a:tr>
              <a:tr h="2354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2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RPZ = 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2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keines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2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kein Handlungsbedarf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2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keine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5651519"/>
                  </a:ext>
                </a:extLst>
              </a:tr>
            </a:tbl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191C1463-003C-2F66-1F0B-257DEEC429BF}"/>
              </a:ext>
            </a:extLst>
          </p:cNvPr>
          <p:cNvSpPr txBox="1"/>
          <p:nvPr/>
        </p:nvSpPr>
        <p:spPr>
          <a:xfrm>
            <a:off x="2690514" y="4435800"/>
            <a:ext cx="891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Tb. 2.1: RPZ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018400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</a:t>
            </a:r>
            <a:r>
              <a:rPr lang="en-US" dirty="0" err="1"/>
              <a:t>taenderbohrmaschine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de-DE" dirty="0"/>
              <a:t>Fehler Möglichkeits- und Einfluss-Analyse</a:t>
            </a:r>
            <a:br>
              <a:rPr lang="de-DE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0589"/>
            <a:ext cx="11377092" cy="4083052"/>
          </a:xfrm>
        </p:spPr>
        <p:txBody>
          <a:bodyPr/>
          <a:lstStyle/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E9D6C051-A2EC-943A-3F1F-A8E7D5F44E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854322"/>
              </p:ext>
            </p:extLst>
          </p:nvPr>
        </p:nvGraphicFramePr>
        <p:xfrm>
          <a:off x="406397" y="1516361"/>
          <a:ext cx="11377089" cy="4751092"/>
        </p:xfrm>
        <a:graphic>
          <a:graphicData uri="http://schemas.openxmlformats.org/drawingml/2006/table">
            <a:tbl>
              <a:tblPr/>
              <a:tblGrid>
                <a:gridCol w="1007950">
                  <a:extLst>
                    <a:ext uri="{9D8B030D-6E8A-4147-A177-3AD203B41FA5}">
                      <a16:colId xmlns:a16="http://schemas.microsoft.com/office/drawing/2014/main" val="306102451"/>
                    </a:ext>
                  </a:extLst>
                </a:gridCol>
                <a:gridCol w="1332347">
                  <a:extLst>
                    <a:ext uri="{9D8B030D-6E8A-4147-A177-3AD203B41FA5}">
                      <a16:colId xmlns:a16="http://schemas.microsoft.com/office/drawing/2014/main" val="3496136513"/>
                    </a:ext>
                  </a:extLst>
                </a:gridCol>
                <a:gridCol w="1143115">
                  <a:extLst>
                    <a:ext uri="{9D8B030D-6E8A-4147-A177-3AD203B41FA5}">
                      <a16:colId xmlns:a16="http://schemas.microsoft.com/office/drawing/2014/main" val="2309176012"/>
                    </a:ext>
                  </a:extLst>
                </a:gridCol>
                <a:gridCol w="1436618">
                  <a:extLst>
                    <a:ext uri="{9D8B030D-6E8A-4147-A177-3AD203B41FA5}">
                      <a16:colId xmlns:a16="http://schemas.microsoft.com/office/drawing/2014/main" val="2470823063"/>
                    </a:ext>
                  </a:extLst>
                </a:gridCol>
                <a:gridCol w="308951">
                  <a:extLst>
                    <a:ext uri="{9D8B030D-6E8A-4147-A177-3AD203B41FA5}">
                      <a16:colId xmlns:a16="http://schemas.microsoft.com/office/drawing/2014/main" val="2110076171"/>
                    </a:ext>
                  </a:extLst>
                </a:gridCol>
                <a:gridCol w="308951">
                  <a:extLst>
                    <a:ext uri="{9D8B030D-6E8A-4147-A177-3AD203B41FA5}">
                      <a16:colId xmlns:a16="http://schemas.microsoft.com/office/drawing/2014/main" val="2966171036"/>
                    </a:ext>
                  </a:extLst>
                </a:gridCol>
                <a:gridCol w="308951">
                  <a:extLst>
                    <a:ext uri="{9D8B030D-6E8A-4147-A177-3AD203B41FA5}">
                      <a16:colId xmlns:a16="http://schemas.microsoft.com/office/drawing/2014/main" val="375256180"/>
                    </a:ext>
                  </a:extLst>
                </a:gridCol>
                <a:gridCol w="432530">
                  <a:extLst>
                    <a:ext uri="{9D8B030D-6E8A-4147-A177-3AD203B41FA5}">
                      <a16:colId xmlns:a16="http://schemas.microsoft.com/office/drawing/2014/main" val="1756848617"/>
                    </a:ext>
                  </a:extLst>
                </a:gridCol>
                <a:gridCol w="1888457">
                  <a:extLst>
                    <a:ext uri="{9D8B030D-6E8A-4147-A177-3AD203B41FA5}">
                      <a16:colId xmlns:a16="http://schemas.microsoft.com/office/drawing/2014/main" val="684090654"/>
                    </a:ext>
                  </a:extLst>
                </a:gridCol>
                <a:gridCol w="1842116">
                  <a:extLst>
                    <a:ext uri="{9D8B030D-6E8A-4147-A177-3AD203B41FA5}">
                      <a16:colId xmlns:a16="http://schemas.microsoft.com/office/drawing/2014/main" val="1715180030"/>
                    </a:ext>
                  </a:extLst>
                </a:gridCol>
                <a:gridCol w="312811">
                  <a:extLst>
                    <a:ext uri="{9D8B030D-6E8A-4147-A177-3AD203B41FA5}">
                      <a16:colId xmlns:a16="http://schemas.microsoft.com/office/drawing/2014/main" val="932030766"/>
                    </a:ext>
                  </a:extLst>
                </a:gridCol>
                <a:gridCol w="312811">
                  <a:extLst>
                    <a:ext uri="{9D8B030D-6E8A-4147-A177-3AD203B41FA5}">
                      <a16:colId xmlns:a16="http://schemas.microsoft.com/office/drawing/2014/main" val="3869264142"/>
                    </a:ext>
                  </a:extLst>
                </a:gridCol>
                <a:gridCol w="308951">
                  <a:extLst>
                    <a:ext uri="{9D8B030D-6E8A-4147-A177-3AD203B41FA5}">
                      <a16:colId xmlns:a16="http://schemas.microsoft.com/office/drawing/2014/main" val="1401162483"/>
                    </a:ext>
                  </a:extLst>
                </a:gridCol>
                <a:gridCol w="432530">
                  <a:extLst>
                    <a:ext uri="{9D8B030D-6E8A-4147-A177-3AD203B41FA5}">
                      <a16:colId xmlns:a16="http://schemas.microsoft.com/office/drawing/2014/main" val="3217317785"/>
                    </a:ext>
                  </a:extLst>
                </a:gridCol>
              </a:tblGrid>
              <a:tr h="205326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Fehler Art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Fehlerauswirkung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Fehlerursache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Kontrollmaßnahme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RPZ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Empfohlene Maßnahmen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Getroffene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Maßnahmen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RPZ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933999"/>
                  </a:ext>
                </a:extLst>
              </a:tr>
              <a:tr h="8824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Not-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Schalter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schaltet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nicht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ab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Maschine bleibt nicht stehen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Schaltkontakt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festgeschweißt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mechanisches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Blockieren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Funktionsprüfung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Zweiten Notauschalter anbringen, Funktionstest bei jeder Benutzung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Zweiten Notauschalter anbringen, Funktionstest bei jeder Benutzung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6230993"/>
                  </a:ext>
                </a:extLst>
              </a:tr>
              <a:tr h="70599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Not-Aus-Schalter dauerhaft aktiv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Maschine geht nicht an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Kabelbruch, mechanisches Blockieren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Funktionsprüfung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Rote Lampe für aktiven Not-Aus einbauen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Rote Lampe für aktiven Not-Aus einbauen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0515558"/>
                  </a:ext>
                </a:extLst>
              </a:tr>
              <a:tr h="70599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Drehzahlum-schalter defekt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Grobe Drehzahl nicht mehr umstellbar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Kabelbruch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Kurzschluss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mechanisches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Blockieren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Funktionsprüfung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5892549"/>
                  </a:ext>
                </a:extLst>
              </a:tr>
              <a:tr h="70599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Drehrichtungs-umschalter defekt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Drehreichtung nicht mehr einstellbar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Kabelbruch, Kurzschluss, mechanisches Blockieren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Funktionsprüfung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9827848"/>
                  </a:ext>
                </a:extLst>
              </a:tr>
              <a:tr h="70599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Anschalter defekt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Maschine startet nicht oder geht von allein an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Kabelbruch, Kurzschluss, mechanisches Blockieren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Funktionsprüfung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Grüne Lampe für Anschalter einbauen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Grüne Lampe für Anschalter einbauen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253076"/>
                  </a:ext>
                </a:extLst>
              </a:tr>
              <a:tr h="70599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Ausschalter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defekt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Maschine geht nicht aus oder schaltet dauerhaft aus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Kabelbruch, Kurzschluss, mechanisches Blockieren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Funktionsprüfung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Funktionstest vor jeder Benutzung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Funktionstest vor jeder Benutzung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933889"/>
                  </a:ext>
                </a:extLst>
              </a:tr>
            </a:tbl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9C4C8727-B223-DACC-690D-C9B35984832B}"/>
              </a:ext>
            </a:extLst>
          </p:cNvPr>
          <p:cNvSpPr txBox="1"/>
          <p:nvPr/>
        </p:nvSpPr>
        <p:spPr>
          <a:xfrm>
            <a:off x="329121" y="6243641"/>
            <a:ext cx="1449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Tb. 3.1: Elektronik (1)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30023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</a:t>
            </a:r>
            <a:r>
              <a:rPr lang="en-US" dirty="0" err="1"/>
              <a:t>taenderbohrmaschine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de-DE" dirty="0"/>
              <a:t>Fehler Möglichkeits- und Einfluss-Analyse</a:t>
            </a:r>
            <a:br>
              <a:rPr lang="de-DE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0589"/>
            <a:ext cx="11377092" cy="4083052"/>
          </a:xfrm>
        </p:spPr>
        <p:txBody>
          <a:bodyPr/>
          <a:lstStyle/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5A59077B-B828-E221-24BA-F027C8C4A6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763628"/>
              </p:ext>
            </p:extLst>
          </p:nvPr>
        </p:nvGraphicFramePr>
        <p:xfrm>
          <a:off x="406395" y="1507748"/>
          <a:ext cx="11377094" cy="3247786"/>
        </p:xfrm>
        <a:graphic>
          <a:graphicData uri="http://schemas.openxmlformats.org/drawingml/2006/table">
            <a:tbl>
              <a:tblPr/>
              <a:tblGrid>
                <a:gridCol w="1007950">
                  <a:extLst>
                    <a:ext uri="{9D8B030D-6E8A-4147-A177-3AD203B41FA5}">
                      <a16:colId xmlns:a16="http://schemas.microsoft.com/office/drawing/2014/main" val="1191538786"/>
                    </a:ext>
                  </a:extLst>
                </a:gridCol>
                <a:gridCol w="1332348">
                  <a:extLst>
                    <a:ext uri="{9D8B030D-6E8A-4147-A177-3AD203B41FA5}">
                      <a16:colId xmlns:a16="http://schemas.microsoft.com/office/drawing/2014/main" val="3369037197"/>
                    </a:ext>
                  </a:extLst>
                </a:gridCol>
                <a:gridCol w="1143115">
                  <a:extLst>
                    <a:ext uri="{9D8B030D-6E8A-4147-A177-3AD203B41FA5}">
                      <a16:colId xmlns:a16="http://schemas.microsoft.com/office/drawing/2014/main" val="2834502872"/>
                    </a:ext>
                  </a:extLst>
                </a:gridCol>
                <a:gridCol w="1436619">
                  <a:extLst>
                    <a:ext uri="{9D8B030D-6E8A-4147-A177-3AD203B41FA5}">
                      <a16:colId xmlns:a16="http://schemas.microsoft.com/office/drawing/2014/main" val="4085951792"/>
                    </a:ext>
                  </a:extLst>
                </a:gridCol>
                <a:gridCol w="308951">
                  <a:extLst>
                    <a:ext uri="{9D8B030D-6E8A-4147-A177-3AD203B41FA5}">
                      <a16:colId xmlns:a16="http://schemas.microsoft.com/office/drawing/2014/main" val="159796286"/>
                    </a:ext>
                  </a:extLst>
                </a:gridCol>
                <a:gridCol w="308951">
                  <a:extLst>
                    <a:ext uri="{9D8B030D-6E8A-4147-A177-3AD203B41FA5}">
                      <a16:colId xmlns:a16="http://schemas.microsoft.com/office/drawing/2014/main" val="920636866"/>
                    </a:ext>
                  </a:extLst>
                </a:gridCol>
                <a:gridCol w="308951">
                  <a:extLst>
                    <a:ext uri="{9D8B030D-6E8A-4147-A177-3AD203B41FA5}">
                      <a16:colId xmlns:a16="http://schemas.microsoft.com/office/drawing/2014/main" val="4117225695"/>
                    </a:ext>
                  </a:extLst>
                </a:gridCol>
                <a:gridCol w="432530">
                  <a:extLst>
                    <a:ext uri="{9D8B030D-6E8A-4147-A177-3AD203B41FA5}">
                      <a16:colId xmlns:a16="http://schemas.microsoft.com/office/drawing/2014/main" val="3413466904"/>
                    </a:ext>
                  </a:extLst>
                </a:gridCol>
                <a:gridCol w="1888458">
                  <a:extLst>
                    <a:ext uri="{9D8B030D-6E8A-4147-A177-3AD203B41FA5}">
                      <a16:colId xmlns:a16="http://schemas.microsoft.com/office/drawing/2014/main" val="1848695230"/>
                    </a:ext>
                  </a:extLst>
                </a:gridCol>
                <a:gridCol w="1842116">
                  <a:extLst>
                    <a:ext uri="{9D8B030D-6E8A-4147-A177-3AD203B41FA5}">
                      <a16:colId xmlns:a16="http://schemas.microsoft.com/office/drawing/2014/main" val="1210402561"/>
                    </a:ext>
                  </a:extLst>
                </a:gridCol>
                <a:gridCol w="312812">
                  <a:extLst>
                    <a:ext uri="{9D8B030D-6E8A-4147-A177-3AD203B41FA5}">
                      <a16:colId xmlns:a16="http://schemas.microsoft.com/office/drawing/2014/main" val="3534221995"/>
                    </a:ext>
                  </a:extLst>
                </a:gridCol>
                <a:gridCol w="312812">
                  <a:extLst>
                    <a:ext uri="{9D8B030D-6E8A-4147-A177-3AD203B41FA5}">
                      <a16:colId xmlns:a16="http://schemas.microsoft.com/office/drawing/2014/main" val="1600787853"/>
                    </a:ext>
                  </a:extLst>
                </a:gridCol>
                <a:gridCol w="308951">
                  <a:extLst>
                    <a:ext uri="{9D8B030D-6E8A-4147-A177-3AD203B41FA5}">
                      <a16:colId xmlns:a16="http://schemas.microsoft.com/office/drawing/2014/main" val="1052588260"/>
                    </a:ext>
                  </a:extLst>
                </a:gridCol>
                <a:gridCol w="432530">
                  <a:extLst>
                    <a:ext uri="{9D8B030D-6E8A-4147-A177-3AD203B41FA5}">
                      <a16:colId xmlns:a16="http://schemas.microsoft.com/office/drawing/2014/main" val="2371592908"/>
                    </a:ext>
                  </a:extLst>
                </a:gridCol>
              </a:tblGrid>
              <a:tr h="199786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Fehler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Fehlerauswirkung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Fehlerursache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Kontrollmaßnahme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RPZ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Empfohlene Maßnahmen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Getroffene Maßnahmen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RPZ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96267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Motor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defekt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Maschine dreht sich nicht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Überlastung, Überhitzung, Kurzschluss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Hauptsicherung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Motorschutzschalter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Motorschutzschalter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3928359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Motor beschädigt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Maschine dreht sich zu langsam oder unrund, Lärmentwicklung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Kabelbruch, fehlerhaft angeschlossen, eine defekte Wicklung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Funktionsprüfung, regelmäßige Wartung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Kürzere Wartungsintervalle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Kürzere Wartungsintervalle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365033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Körperschluss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Stromschlag bei Berührung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Eingeklemmte Leitung, beschädigte Isolierung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Prüfung bei Inbetriebnahme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RCD, regelmäßige Prüfung nach DIN VDE 0100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RCD, regelmäßige Prüfung nach DIN VDE 0100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9674824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Display zeigt nichts 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Ablesen der aktuellen Drehzahl nicht mehr möglich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Kurzschluss, Kabelbruch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Sichtprüfung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5963453"/>
                  </a:ext>
                </a:extLst>
              </a:tr>
            </a:tbl>
          </a:graphicData>
        </a:graphic>
      </p:graphicFrame>
      <p:sp>
        <p:nvSpPr>
          <p:cNvPr id="11" name="Textfeld 10">
            <a:extLst>
              <a:ext uri="{FF2B5EF4-FFF2-40B4-BE49-F238E27FC236}">
                <a16:creationId xmlns:a16="http://schemas.microsoft.com/office/drawing/2014/main" id="{66956223-24C0-AD7D-CF5E-F6AD23E01AE5}"/>
              </a:ext>
            </a:extLst>
          </p:cNvPr>
          <p:cNvSpPr txBox="1"/>
          <p:nvPr/>
        </p:nvSpPr>
        <p:spPr>
          <a:xfrm>
            <a:off x="310142" y="4776779"/>
            <a:ext cx="14430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Tb. 3.2: Elektronik (2)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34603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</a:t>
            </a:r>
            <a:r>
              <a:rPr lang="en-US" dirty="0" err="1"/>
              <a:t>taenderbohrmaschine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de-DE" dirty="0"/>
              <a:t>Fehler Möglichkeits- und Einfluss-Analyse</a:t>
            </a:r>
            <a:br>
              <a:rPr lang="de-DE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0589"/>
            <a:ext cx="11377092" cy="4083052"/>
          </a:xfrm>
        </p:spPr>
        <p:txBody>
          <a:bodyPr/>
          <a:lstStyle/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46BF75E8-2403-A4FE-1563-11A5ADF40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897582"/>
              </p:ext>
            </p:extLst>
          </p:nvPr>
        </p:nvGraphicFramePr>
        <p:xfrm>
          <a:off x="406397" y="1505309"/>
          <a:ext cx="11377092" cy="4014469"/>
        </p:xfrm>
        <a:graphic>
          <a:graphicData uri="http://schemas.openxmlformats.org/drawingml/2006/table">
            <a:tbl>
              <a:tblPr/>
              <a:tblGrid>
                <a:gridCol w="1007949">
                  <a:extLst>
                    <a:ext uri="{9D8B030D-6E8A-4147-A177-3AD203B41FA5}">
                      <a16:colId xmlns:a16="http://schemas.microsoft.com/office/drawing/2014/main" val="636742954"/>
                    </a:ext>
                  </a:extLst>
                </a:gridCol>
                <a:gridCol w="1332348">
                  <a:extLst>
                    <a:ext uri="{9D8B030D-6E8A-4147-A177-3AD203B41FA5}">
                      <a16:colId xmlns:a16="http://schemas.microsoft.com/office/drawing/2014/main" val="1172509090"/>
                    </a:ext>
                  </a:extLst>
                </a:gridCol>
                <a:gridCol w="1143116">
                  <a:extLst>
                    <a:ext uri="{9D8B030D-6E8A-4147-A177-3AD203B41FA5}">
                      <a16:colId xmlns:a16="http://schemas.microsoft.com/office/drawing/2014/main" val="220111615"/>
                    </a:ext>
                  </a:extLst>
                </a:gridCol>
                <a:gridCol w="1436619">
                  <a:extLst>
                    <a:ext uri="{9D8B030D-6E8A-4147-A177-3AD203B41FA5}">
                      <a16:colId xmlns:a16="http://schemas.microsoft.com/office/drawing/2014/main" val="3518521676"/>
                    </a:ext>
                  </a:extLst>
                </a:gridCol>
                <a:gridCol w="308950">
                  <a:extLst>
                    <a:ext uri="{9D8B030D-6E8A-4147-A177-3AD203B41FA5}">
                      <a16:colId xmlns:a16="http://schemas.microsoft.com/office/drawing/2014/main" val="1213430531"/>
                    </a:ext>
                  </a:extLst>
                </a:gridCol>
                <a:gridCol w="308950">
                  <a:extLst>
                    <a:ext uri="{9D8B030D-6E8A-4147-A177-3AD203B41FA5}">
                      <a16:colId xmlns:a16="http://schemas.microsoft.com/office/drawing/2014/main" val="3792440982"/>
                    </a:ext>
                  </a:extLst>
                </a:gridCol>
                <a:gridCol w="308950">
                  <a:extLst>
                    <a:ext uri="{9D8B030D-6E8A-4147-A177-3AD203B41FA5}">
                      <a16:colId xmlns:a16="http://schemas.microsoft.com/office/drawing/2014/main" val="129294479"/>
                    </a:ext>
                  </a:extLst>
                </a:gridCol>
                <a:gridCol w="432531">
                  <a:extLst>
                    <a:ext uri="{9D8B030D-6E8A-4147-A177-3AD203B41FA5}">
                      <a16:colId xmlns:a16="http://schemas.microsoft.com/office/drawing/2014/main" val="836954701"/>
                    </a:ext>
                  </a:extLst>
                </a:gridCol>
                <a:gridCol w="1888459">
                  <a:extLst>
                    <a:ext uri="{9D8B030D-6E8A-4147-A177-3AD203B41FA5}">
                      <a16:colId xmlns:a16="http://schemas.microsoft.com/office/drawing/2014/main" val="2188571625"/>
                    </a:ext>
                  </a:extLst>
                </a:gridCol>
                <a:gridCol w="1842117">
                  <a:extLst>
                    <a:ext uri="{9D8B030D-6E8A-4147-A177-3AD203B41FA5}">
                      <a16:colId xmlns:a16="http://schemas.microsoft.com/office/drawing/2014/main" val="762417803"/>
                    </a:ext>
                  </a:extLst>
                </a:gridCol>
                <a:gridCol w="312811">
                  <a:extLst>
                    <a:ext uri="{9D8B030D-6E8A-4147-A177-3AD203B41FA5}">
                      <a16:colId xmlns:a16="http://schemas.microsoft.com/office/drawing/2014/main" val="2506765019"/>
                    </a:ext>
                  </a:extLst>
                </a:gridCol>
                <a:gridCol w="312811">
                  <a:extLst>
                    <a:ext uri="{9D8B030D-6E8A-4147-A177-3AD203B41FA5}">
                      <a16:colId xmlns:a16="http://schemas.microsoft.com/office/drawing/2014/main" val="840637193"/>
                    </a:ext>
                  </a:extLst>
                </a:gridCol>
                <a:gridCol w="308950">
                  <a:extLst>
                    <a:ext uri="{9D8B030D-6E8A-4147-A177-3AD203B41FA5}">
                      <a16:colId xmlns:a16="http://schemas.microsoft.com/office/drawing/2014/main" val="968898722"/>
                    </a:ext>
                  </a:extLst>
                </a:gridCol>
                <a:gridCol w="432531">
                  <a:extLst>
                    <a:ext uri="{9D8B030D-6E8A-4147-A177-3AD203B41FA5}">
                      <a16:colId xmlns:a16="http://schemas.microsoft.com/office/drawing/2014/main" val="729995638"/>
                    </a:ext>
                  </a:extLst>
                </a:gridCol>
              </a:tblGrid>
              <a:tr h="156755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Fehler Art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Fehlerauswirkung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Fehlerursache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Kontrollmaßnahme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RPZ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Empfohlene Maßnahmen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Getroffene Maßnahmen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RPZ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974194"/>
                  </a:ext>
                </a:extLst>
              </a:tr>
              <a:tr h="906992"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Aufwickeln von langen Haaren, Kleidungs-stücken und Schmuck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Abtrennung von Gliedmaßen, Fleischwunden, Frakturen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Fahrlässigkeit/ Bequemlichkeit des Benutzers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Eigenständige Kontrolle des Bedieners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Hinweisschild an Maschine anbringen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Hinweisschild an Maschine anbringen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5761598"/>
                  </a:ext>
                </a:extLst>
              </a:tr>
              <a:tr h="9069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Spanflug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Leichte Verbrennung, Schnittverletz-ungen, Augenverletzungen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Unsachgemäße Benutzung, Fahrlässigkeit/ Bequemlichkeit des Benutzers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Eigenständige Kontrolle des Bedieners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Hinweisschild für Schutzbrille an Maschine anbringen, Schutzglas mit Endschalter montieren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Hinweisschild für Schutzbrille an Maschine anbringen, Schutzglas mit Endschalter montieren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3001997"/>
                  </a:ext>
                </a:extLst>
              </a:tr>
              <a:tr h="10581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Herumschla-gende Werkstücke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Handverletzungen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Schürfwunden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Schnittverletz-ungen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Unsachgemäße Benutzung, falsches oder kein Einspannen des Werkstücks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Eigenständige Kontrolle des Bedieners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Spanfreiheit vor Einspannen herstellen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Spanfreiheit vor Einspannen herstellen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2602099"/>
                  </a:ext>
                </a:extLst>
              </a:tr>
              <a:tr h="906992"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Konatkt mit Bohrölen oder Kühlschmier-stoffen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Ätzung der Haut oder Schleimhäute in Auge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Unsachgemäße Benutzung, Fahrlässigkeit/ Bequemlichkeit des Benutzers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Eigenständige Kontrolle des Bedieners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Hinweischild für Schutzbrille an Maschine anbringen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Hinweischild für Schutzbrille an Maschine anbringen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4735501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4A5E9A56-F86E-1F07-4F20-2B16E6BD6577}"/>
              </a:ext>
            </a:extLst>
          </p:cNvPr>
          <p:cNvSpPr txBox="1"/>
          <p:nvPr/>
        </p:nvSpPr>
        <p:spPr>
          <a:xfrm>
            <a:off x="309806" y="5564514"/>
            <a:ext cx="12057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Tb. 3.3: Mechanik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411244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</a:t>
            </a:r>
            <a:r>
              <a:rPr lang="en-US" dirty="0" err="1"/>
              <a:t>taenderbohrmaschine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de-DE" dirty="0"/>
              <a:t>Fehler Möglichkeits- und Einfluss-Analyse</a:t>
            </a:r>
            <a:br>
              <a:rPr lang="de-DE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0589"/>
            <a:ext cx="11377092" cy="4083052"/>
          </a:xfrm>
        </p:spPr>
        <p:txBody>
          <a:bodyPr/>
          <a:lstStyle/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1583F1EE-5A37-A0A2-CEA6-F4AD574CFD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167861"/>
              </p:ext>
            </p:extLst>
          </p:nvPr>
        </p:nvGraphicFramePr>
        <p:xfrm>
          <a:off x="407981" y="1520784"/>
          <a:ext cx="11377093" cy="4182662"/>
        </p:xfrm>
        <a:graphic>
          <a:graphicData uri="http://schemas.openxmlformats.org/drawingml/2006/table">
            <a:tbl>
              <a:tblPr/>
              <a:tblGrid>
                <a:gridCol w="1023388">
                  <a:extLst>
                    <a:ext uri="{9D8B030D-6E8A-4147-A177-3AD203B41FA5}">
                      <a16:colId xmlns:a16="http://schemas.microsoft.com/office/drawing/2014/main" val="2927982592"/>
                    </a:ext>
                  </a:extLst>
                </a:gridCol>
                <a:gridCol w="1152930">
                  <a:extLst>
                    <a:ext uri="{9D8B030D-6E8A-4147-A177-3AD203B41FA5}">
                      <a16:colId xmlns:a16="http://schemas.microsoft.com/office/drawing/2014/main" val="2331453659"/>
                    </a:ext>
                  </a:extLst>
                </a:gridCol>
                <a:gridCol w="1386107">
                  <a:extLst>
                    <a:ext uri="{9D8B030D-6E8A-4147-A177-3AD203B41FA5}">
                      <a16:colId xmlns:a16="http://schemas.microsoft.com/office/drawing/2014/main" val="352552303"/>
                    </a:ext>
                  </a:extLst>
                </a:gridCol>
                <a:gridCol w="1902589">
                  <a:extLst>
                    <a:ext uri="{9D8B030D-6E8A-4147-A177-3AD203B41FA5}">
                      <a16:colId xmlns:a16="http://schemas.microsoft.com/office/drawing/2014/main" val="464555264"/>
                    </a:ext>
                  </a:extLst>
                </a:gridCol>
                <a:gridCol w="1515978">
                  <a:extLst>
                    <a:ext uri="{9D8B030D-6E8A-4147-A177-3AD203B41FA5}">
                      <a16:colId xmlns:a16="http://schemas.microsoft.com/office/drawing/2014/main" val="94960573"/>
                    </a:ext>
                  </a:extLst>
                </a:gridCol>
                <a:gridCol w="360948">
                  <a:extLst>
                    <a:ext uri="{9D8B030D-6E8A-4147-A177-3AD203B41FA5}">
                      <a16:colId xmlns:a16="http://schemas.microsoft.com/office/drawing/2014/main" val="769937767"/>
                    </a:ext>
                  </a:extLst>
                </a:gridCol>
                <a:gridCol w="372979">
                  <a:extLst>
                    <a:ext uri="{9D8B030D-6E8A-4147-A177-3AD203B41FA5}">
                      <a16:colId xmlns:a16="http://schemas.microsoft.com/office/drawing/2014/main" val="1623544354"/>
                    </a:ext>
                  </a:extLst>
                </a:gridCol>
                <a:gridCol w="409073">
                  <a:extLst>
                    <a:ext uri="{9D8B030D-6E8A-4147-A177-3AD203B41FA5}">
                      <a16:colId xmlns:a16="http://schemas.microsoft.com/office/drawing/2014/main" val="3861882796"/>
                    </a:ext>
                  </a:extLst>
                </a:gridCol>
                <a:gridCol w="397043">
                  <a:extLst>
                    <a:ext uri="{9D8B030D-6E8A-4147-A177-3AD203B41FA5}">
                      <a16:colId xmlns:a16="http://schemas.microsoft.com/office/drawing/2014/main" val="4244832482"/>
                    </a:ext>
                  </a:extLst>
                </a:gridCol>
                <a:gridCol w="1638356">
                  <a:extLst>
                    <a:ext uri="{9D8B030D-6E8A-4147-A177-3AD203B41FA5}">
                      <a16:colId xmlns:a16="http://schemas.microsoft.com/office/drawing/2014/main" val="3432402940"/>
                    </a:ext>
                  </a:extLst>
                </a:gridCol>
                <a:gridCol w="259085">
                  <a:extLst>
                    <a:ext uri="{9D8B030D-6E8A-4147-A177-3AD203B41FA5}">
                      <a16:colId xmlns:a16="http://schemas.microsoft.com/office/drawing/2014/main" val="1696733421"/>
                    </a:ext>
                  </a:extLst>
                </a:gridCol>
                <a:gridCol w="259085">
                  <a:extLst>
                    <a:ext uri="{9D8B030D-6E8A-4147-A177-3AD203B41FA5}">
                      <a16:colId xmlns:a16="http://schemas.microsoft.com/office/drawing/2014/main" val="2525927699"/>
                    </a:ext>
                  </a:extLst>
                </a:gridCol>
                <a:gridCol w="349766">
                  <a:extLst>
                    <a:ext uri="{9D8B030D-6E8A-4147-A177-3AD203B41FA5}">
                      <a16:colId xmlns:a16="http://schemas.microsoft.com/office/drawing/2014/main" val="1973570361"/>
                    </a:ext>
                  </a:extLst>
                </a:gridCol>
                <a:gridCol w="349766">
                  <a:extLst>
                    <a:ext uri="{9D8B030D-6E8A-4147-A177-3AD203B41FA5}">
                      <a16:colId xmlns:a16="http://schemas.microsoft.com/office/drawing/2014/main" val="2321152897"/>
                    </a:ext>
                  </a:extLst>
                </a:gridCol>
              </a:tblGrid>
              <a:tr h="2331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Prozess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Fehler Art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Fehlerauswirkung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Fehlerursache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Kontrollmaßnahme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RPZ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Empfohlene Maßnahmen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RPZ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754188"/>
                  </a:ext>
                </a:extLst>
              </a:tr>
              <a:tr h="573311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Durchgangsloch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bohren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2" marR="6442" marT="6442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Übermaß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Zu hohes Spiel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Kein Rundlauf, asymmetrischer Bohrer, zu hohe Auskraglänge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Messung des Bohrdurchmesser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Rundlauf überprüfen, Bohrer nachschleifen, Auskraglänge verkleinern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3469156"/>
                  </a:ext>
                </a:extLst>
              </a:tr>
              <a:tr h="3865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Gratbildung am Bohrungsausgang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Schlechtes Aussehen, liegt nicht plan an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Zu hoher Vorschub, stumpfer Bohrer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Sichtprüfung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Vorschub verringern, Bohrer nachschleifen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2600042"/>
                  </a:ext>
                </a:extLst>
              </a:tr>
              <a:tr h="6441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Schiefe Bohrung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Wellen stehen nicht ortogonal zu Öberfläche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Ausbruch der Bohrerspitze, Werkstück schief eingespannt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Sichtprüfung mit Winkel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Führungsfase verkleinern, Spanfreiheit am Schraubstock überprüfen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4896562"/>
                  </a:ext>
                </a:extLst>
              </a:tr>
              <a:tr h="68668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Schlechte Oberflächengüte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Toleranzen werden nicht eingehalten, Vibrationen, Rattern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Stumpfer Bohrer, falsche Schnittwerte, zu hohe Auskraglänge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Sichtprüfung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Bohrer nachschleifen Schnittwerte anpassen, , Auskraglänge verkleinern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4992668"/>
                  </a:ext>
                </a:extLst>
              </a:tr>
              <a:tr h="9134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Überhitzung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Hoher Verschleiß des Bohrers, Beschädigung des Werkstücks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Stumpfer Bohrer, falsche Schnittwerte, zu hohe Auskraglänge, unpassendes Bohrwerkzeug, zu geringe Kühlung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Sichtprüfung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Bohrer nachschleifen Schnittwerte anpassen, , Auskraglänge verkleinern, Kühlschmiermittelzufuhr erhöhen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976001"/>
                  </a:ext>
                </a:extLst>
              </a:tr>
              <a:tr h="6441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Falsche Positionierung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Bohrung passt nicht zu anderen Bauteilen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Ausbruch der Bohrerspitze, zu kleine Zentrierung, Schraubstock ungenügend fixiert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Messung der Bohrungsposition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Führungsfase verkleinern, Bohrer nachschleifen, größer Zentrieren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6278057"/>
                  </a:ext>
                </a:extLst>
              </a:tr>
            </a:tbl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85D4BF13-FB70-A4DF-3C47-474E3EFBE654}"/>
              </a:ext>
            </a:extLst>
          </p:cNvPr>
          <p:cNvSpPr txBox="1"/>
          <p:nvPr/>
        </p:nvSpPr>
        <p:spPr>
          <a:xfrm>
            <a:off x="342002" y="5725030"/>
            <a:ext cx="1075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Tb. 3.4: Prozess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12077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</a:t>
            </a:r>
            <a:r>
              <a:rPr lang="en-US" dirty="0" err="1"/>
              <a:t>taenderbohrmaschine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de-DE" dirty="0"/>
              <a:t>Fehler Möglichkeits- und Einfluss-Analyse</a:t>
            </a:r>
            <a:br>
              <a:rPr lang="de-DE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0589"/>
            <a:ext cx="11377092" cy="4083052"/>
          </a:xfrm>
        </p:spPr>
        <p:txBody>
          <a:bodyPr/>
          <a:lstStyle/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A63C9F44-227F-D8BD-43EC-E5FC6D2FD7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667308"/>
              </p:ext>
            </p:extLst>
          </p:nvPr>
        </p:nvGraphicFramePr>
        <p:xfrm>
          <a:off x="406397" y="1506779"/>
          <a:ext cx="11377091" cy="4688889"/>
        </p:xfrm>
        <a:graphic>
          <a:graphicData uri="http://schemas.openxmlformats.org/drawingml/2006/table">
            <a:tbl>
              <a:tblPr/>
              <a:tblGrid>
                <a:gridCol w="1007949">
                  <a:extLst>
                    <a:ext uri="{9D8B030D-6E8A-4147-A177-3AD203B41FA5}">
                      <a16:colId xmlns:a16="http://schemas.microsoft.com/office/drawing/2014/main" val="400793959"/>
                    </a:ext>
                  </a:extLst>
                </a:gridCol>
                <a:gridCol w="1332347">
                  <a:extLst>
                    <a:ext uri="{9D8B030D-6E8A-4147-A177-3AD203B41FA5}">
                      <a16:colId xmlns:a16="http://schemas.microsoft.com/office/drawing/2014/main" val="576687102"/>
                    </a:ext>
                  </a:extLst>
                </a:gridCol>
                <a:gridCol w="1143115">
                  <a:extLst>
                    <a:ext uri="{9D8B030D-6E8A-4147-A177-3AD203B41FA5}">
                      <a16:colId xmlns:a16="http://schemas.microsoft.com/office/drawing/2014/main" val="654043008"/>
                    </a:ext>
                  </a:extLst>
                </a:gridCol>
                <a:gridCol w="1436619">
                  <a:extLst>
                    <a:ext uri="{9D8B030D-6E8A-4147-A177-3AD203B41FA5}">
                      <a16:colId xmlns:a16="http://schemas.microsoft.com/office/drawing/2014/main" val="377238258"/>
                    </a:ext>
                  </a:extLst>
                </a:gridCol>
                <a:gridCol w="308951">
                  <a:extLst>
                    <a:ext uri="{9D8B030D-6E8A-4147-A177-3AD203B41FA5}">
                      <a16:colId xmlns:a16="http://schemas.microsoft.com/office/drawing/2014/main" val="836500960"/>
                    </a:ext>
                  </a:extLst>
                </a:gridCol>
                <a:gridCol w="308951">
                  <a:extLst>
                    <a:ext uri="{9D8B030D-6E8A-4147-A177-3AD203B41FA5}">
                      <a16:colId xmlns:a16="http://schemas.microsoft.com/office/drawing/2014/main" val="3802939750"/>
                    </a:ext>
                  </a:extLst>
                </a:gridCol>
                <a:gridCol w="308951">
                  <a:extLst>
                    <a:ext uri="{9D8B030D-6E8A-4147-A177-3AD203B41FA5}">
                      <a16:colId xmlns:a16="http://schemas.microsoft.com/office/drawing/2014/main" val="2398961182"/>
                    </a:ext>
                  </a:extLst>
                </a:gridCol>
                <a:gridCol w="432531">
                  <a:extLst>
                    <a:ext uri="{9D8B030D-6E8A-4147-A177-3AD203B41FA5}">
                      <a16:colId xmlns:a16="http://schemas.microsoft.com/office/drawing/2014/main" val="3928721056"/>
                    </a:ext>
                  </a:extLst>
                </a:gridCol>
                <a:gridCol w="1888456">
                  <a:extLst>
                    <a:ext uri="{9D8B030D-6E8A-4147-A177-3AD203B41FA5}">
                      <a16:colId xmlns:a16="http://schemas.microsoft.com/office/drawing/2014/main" val="501016953"/>
                    </a:ext>
                  </a:extLst>
                </a:gridCol>
                <a:gridCol w="1842115">
                  <a:extLst>
                    <a:ext uri="{9D8B030D-6E8A-4147-A177-3AD203B41FA5}">
                      <a16:colId xmlns:a16="http://schemas.microsoft.com/office/drawing/2014/main" val="1110163323"/>
                    </a:ext>
                  </a:extLst>
                </a:gridCol>
                <a:gridCol w="312812">
                  <a:extLst>
                    <a:ext uri="{9D8B030D-6E8A-4147-A177-3AD203B41FA5}">
                      <a16:colId xmlns:a16="http://schemas.microsoft.com/office/drawing/2014/main" val="1152184736"/>
                    </a:ext>
                  </a:extLst>
                </a:gridCol>
                <a:gridCol w="312812">
                  <a:extLst>
                    <a:ext uri="{9D8B030D-6E8A-4147-A177-3AD203B41FA5}">
                      <a16:colId xmlns:a16="http://schemas.microsoft.com/office/drawing/2014/main" val="2323785244"/>
                    </a:ext>
                  </a:extLst>
                </a:gridCol>
                <a:gridCol w="308951">
                  <a:extLst>
                    <a:ext uri="{9D8B030D-6E8A-4147-A177-3AD203B41FA5}">
                      <a16:colId xmlns:a16="http://schemas.microsoft.com/office/drawing/2014/main" val="3008126848"/>
                    </a:ext>
                  </a:extLst>
                </a:gridCol>
                <a:gridCol w="432531">
                  <a:extLst>
                    <a:ext uri="{9D8B030D-6E8A-4147-A177-3AD203B41FA5}">
                      <a16:colId xmlns:a16="http://schemas.microsoft.com/office/drawing/2014/main" val="2423388089"/>
                    </a:ext>
                  </a:extLst>
                </a:gridCol>
              </a:tblGrid>
              <a:tr h="214814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Fehler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Art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Fehlerauswirkung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Fehlerursache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Kontrollmaßnahme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RPZ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Empfohlene Maßnahmen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Getroffene Maßnahmen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RPZ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047729"/>
                  </a:ext>
                </a:extLst>
              </a:tr>
              <a:tr h="53703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Keilriemen reißt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Bohrspindel dreht nicht, Bohrspindel wird nicht abgebremst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Abnutzung, Überlastung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Regelmäßige Wartung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Kürzere Wartungsintervalle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Kürzere Wartungsintervalle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1443977"/>
                  </a:ext>
                </a:extLst>
              </a:tr>
              <a:tr h="53703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Rost in Bohrspindel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Kein Rundlauf mehr, Festklemmen des Bohrfutters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Korrosion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Sichtprüfung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Ende jedes Arbeitstags einfetten, Monatlich Rundlauf mit Messuhr überprüfen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Wöchentliches einfetten, Monatlich Rundlauf mit Messuhr überprüfen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539960"/>
                  </a:ext>
                </a:extLst>
              </a:tr>
              <a:tr h="6618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Rost an der Säule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Festklemmen der Höhenverstellung, Schlechtes Aussehen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Korossion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Sichtprüfung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Ende jedes Arbeitstags einfetten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Ende jedes Arbeitswoche einfetten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983990"/>
                  </a:ext>
                </a:extLst>
              </a:tr>
              <a:tr h="53703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Rost am Bohrtisch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Verklemmen der Nutesnteine, Unebenheiten, Schlechtes Aussehen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Korrosion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Sichtprüfung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Ende jedes Arbeitstags einfetten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Ende jedes Arbeitstags einfetten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6707443"/>
                  </a:ext>
                </a:extLst>
              </a:tr>
              <a:tr h="2148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Rost am Anschlag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Festklemmen des Anschlags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Korrosion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Sichtprüfung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Ende jedes Arbeitswoche einfetten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Ende jedes Arbeitswoche einfetten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6356131"/>
                  </a:ext>
                </a:extLst>
              </a:tr>
              <a:tr h="8592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Defektes Lager der Hauptspindel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Lärmentwicklung, Leistungsverlust, kein Rundlauf Wärmeentwicklung 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Abnutzung, Überlastung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Regelmäßige Wartung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Kürzere Wartungsintervalle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Kürzere Wartungsintervalle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5791650"/>
                  </a:ext>
                </a:extLst>
              </a:tr>
              <a:tr h="4296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Drehzahlge-triebe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klemmt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Drehzahl nur noch in zwei Abstufungen einstellbar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Abnutzung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Verschmutzung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Regelmäßige Wartung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6083722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1EECB42A-D66B-974A-3EAC-5EE8547AF594}"/>
              </a:ext>
            </a:extLst>
          </p:cNvPr>
          <p:cNvSpPr txBox="1"/>
          <p:nvPr/>
        </p:nvSpPr>
        <p:spPr>
          <a:xfrm>
            <a:off x="317431" y="6214980"/>
            <a:ext cx="14077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Tb. 3.5: Verletzungen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99872057"/>
      </p:ext>
    </p:extLst>
  </p:cSld>
  <p:clrMapOvr>
    <a:masterClrMapping/>
  </p:clrMapOvr>
</p:sld>
</file>

<file path=ppt/theme/theme1.xml><?xml version="1.0" encoding="utf-8"?>
<a:theme xmlns:a="http://schemas.openxmlformats.org/drawingml/2006/main" name="PPT_HHN_16x9_EN_01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2" id="{2EEEF417-1A1D-417B-8027-150E18881973}" vid="{D51E834E-C123-4A66-80B5-6AFB0251C3DE}"/>
    </a:ext>
  </a:extLst>
</a:theme>
</file>

<file path=ppt/theme/theme2.xml><?xml version="1.0" encoding="utf-8"?>
<a:theme xmlns:a="http://schemas.openxmlformats.org/drawingml/2006/main" name="1_PPT_HHN_16x9_EN_01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2" id="{2EEEF417-1A1D-417B-8027-150E18881973}" vid="{A826E504-A1FF-48C6-BF11-68BD7E1C7F12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315C8266D65147BEEF21714B380DFC" ma:contentTypeVersion="12" ma:contentTypeDescription="Create a new document." ma:contentTypeScope="" ma:versionID="ae14c92c52cedeef1460d511b82b4719">
  <xsd:schema xmlns:xsd="http://www.w3.org/2001/XMLSchema" xmlns:xs="http://www.w3.org/2001/XMLSchema" xmlns:p="http://schemas.microsoft.com/office/2006/metadata/properties" xmlns:ns2="e1a4e9d1-002c-44d1-a7df-d1d440f2d89c" xmlns:ns3="396d3ce1-f135-45f1-a004-8da1c81eaf02" targetNamespace="http://schemas.microsoft.com/office/2006/metadata/properties" ma:root="true" ma:fieldsID="30ae492b1ebb9fd38c43b4ed6abfe70d" ns2:_="" ns3:_="">
    <xsd:import namespace="e1a4e9d1-002c-44d1-a7df-d1d440f2d89c"/>
    <xsd:import namespace="396d3ce1-f135-45f1-a004-8da1c81eaf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a4e9d1-002c-44d1-a7df-d1d440f2d8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58e10526-b566-4b41-9d0d-ac6cbbfbcbc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6d3ce1-f135-45f1-a004-8da1c81eaf02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a338289-5d0f-45f9-8918-8890acfce5c4}" ma:internalName="TaxCatchAll" ma:showField="CatchAllData" ma:web="396d3ce1-f135-45f1-a004-8da1c81eaf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1a4e9d1-002c-44d1-a7df-d1d440f2d89c">
      <Terms xmlns="http://schemas.microsoft.com/office/infopath/2007/PartnerControls"/>
    </lcf76f155ced4ddcb4097134ff3c332f>
    <TaxCatchAll xmlns="396d3ce1-f135-45f1-a004-8da1c81eaf02" xsi:nil="true"/>
  </documentManagement>
</p:properties>
</file>

<file path=customXml/itemProps1.xml><?xml version="1.0" encoding="utf-8"?>
<ds:datastoreItem xmlns:ds="http://schemas.openxmlformats.org/officeDocument/2006/customXml" ds:itemID="{33061106-0B7E-4C54-909B-385CA0897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a4e9d1-002c-44d1-a7df-d1d440f2d89c"/>
    <ds:schemaRef ds:uri="396d3ce1-f135-45f1-a004-8da1c81eaf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554B1BE-D081-4D49-A9A8-02DBC419D9B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303304-D675-4AEC-B056-9DF2E7E157C6}">
  <ds:schemaRefs>
    <ds:schemaRef ds:uri="396d3ce1-f135-45f1-a004-8da1c81eaf02"/>
    <ds:schemaRef ds:uri="e1a4e9d1-002c-44d1-a7df-d1d440f2d89c"/>
    <ds:schemaRef ds:uri="http://schemas.microsoft.com/office/2006/metadata/properties"/>
    <ds:schemaRef ds:uri="http://schemas.microsoft.com/office/infopath/2007/PartnerControls"/>
    <ds:schemaRef ds:uri="http://www.w3.org/2000/xmlns/"/>
    <ds:schemaRef ds:uri="http://www.w3.org/2001/XMLSchema-instan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PowerpointTemplate</Template>
  <TotalTime>0</TotalTime>
  <Words>1754</Words>
  <Application>Microsoft Office PowerPoint</Application>
  <PresentationFormat>Breitbild</PresentationFormat>
  <Paragraphs>578</Paragraphs>
  <Slides>15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Arial</vt:lpstr>
      <vt:lpstr>Calibri</vt:lpstr>
      <vt:lpstr>Wingdings</vt:lpstr>
      <vt:lpstr>PPT_HHN_16x9_EN_01</vt:lpstr>
      <vt:lpstr>1_PPT_HHN_16x9_EN_01</vt:lpstr>
      <vt:lpstr>Staenderbohrmaschine</vt:lpstr>
      <vt:lpstr>Inhaltsverzeichnis</vt:lpstr>
      <vt:lpstr>1. Festlegung der Grenzen </vt:lpstr>
      <vt:lpstr>2. Festlegung der Risikoprioritätszahl  </vt:lpstr>
      <vt:lpstr>3. Fehler Möglichkeits- und Einfluss-Analyse  </vt:lpstr>
      <vt:lpstr>3. Fehler Möglichkeits- und Einfluss-Analyse  </vt:lpstr>
      <vt:lpstr>3. Fehler Möglichkeits- und Einfluss-Analyse  </vt:lpstr>
      <vt:lpstr>3. Fehler Möglichkeits- und Einfluss-Analyse  </vt:lpstr>
      <vt:lpstr>3. Fehler Möglichkeits- und Einfluss-Analyse  </vt:lpstr>
      <vt:lpstr>4. Fault Tree Analysis   </vt:lpstr>
      <vt:lpstr>4. Fault Tree Analysis   </vt:lpstr>
      <vt:lpstr>4. Fault Tree Analysis   </vt:lpstr>
      <vt:lpstr>FAZit</vt:lpstr>
      <vt:lpstr>Quellenverzeichnis  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Truck platoon</dc:title>
  <dc:creator>Mattis Ritter</dc:creator>
  <cp:lastModifiedBy>M H</cp:lastModifiedBy>
  <cp:revision>71</cp:revision>
  <dcterms:created xsi:type="dcterms:W3CDTF">2022-04-09T09:06:39Z</dcterms:created>
  <dcterms:modified xsi:type="dcterms:W3CDTF">2023-01-03T15:06:31Z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0x01010071315C8266D65147BEEF21714B380DFC</vt:lpwstr>
  </property>
  <property fmtid="{D5CDD505-2E9C-101B-9397-08002B2CF9AE}" pid="3" name="MediaServiceImageTags">
    <vt:lpwstr/>
  </property>
</Properties>
</file>